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82" r:id="rId2"/>
    <p:sldMasterId id="2147483831" r:id="rId3"/>
  </p:sldMasterIdLst>
  <p:notesMasterIdLst>
    <p:notesMasterId r:id="rId20"/>
  </p:notesMasterIdLst>
  <p:sldIdLst>
    <p:sldId id="316" r:id="rId4"/>
    <p:sldId id="308" r:id="rId5"/>
    <p:sldId id="356" r:id="rId6"/>
    <p:sldId id="359" r:id="rId7"/>
    <p:sldId id="391" r:id="rId8"/>
    <p:sldId id="392" r:id="rId9"/>
    <p:sldId id="384" r:id="rId10"/>
    <p:sldId id="388" r:id="rId11"/>
    <p:sldId id="393" r:id="rId12"/>
    <p:sldId id="396" r:id="rId13"/>
    <p:sldId id="386" r:id="rId14"/>
    <p:sldId id="387" r:id="rId15"/>
    <p:sldId id="395" r:id="rId16"/>
    <p:sldId id="389" r:id="rId17"/>
    <p:sldId id="394" r:id="rId18"/>
    <p:sldId id="3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6C1481-28A3-8D4E-866D-563C082E3D48}">
          <p14:sldIdLst>
            <p14:sldId id="316"/>
            <p14:sldId id="308"/>
            <p14:sldId id="356"/>
            <p14:sldId id="359"/>
            <p14:sldId id="391"/>
            <p14:sldId id="392"/>
            <p14:sldId id="384"/>
            <p14:sldId id="388"/>
            <p14:sldId id="393"/>
            <p14:sldId id="396"/>
            <p14:sldId id="386"/>
            <p14:sldId id="387"/>
            <p14:sldId id="395"/>
            <p14:sldId id="389"/>
            <p14:sldId id="394"/>
            <p14:sldId id="385"/>
          </p14:sldIdLst>
        </p14:section>
        <p14:section name="BOLD COVERS" id="{3B0460B4-D953-CC42-A241-CC8BB60ED801}">
          <p14:sldIdLst/>
        </p14:section>
        <p14:section name="BOLD INTRODUCTIONS" id="{4F7FB90F-7717-C647-AA22-C4CE1A4EFC54}">
          <p14:sldIdLst/>
        </p14:section>
        <p14:section name="BOLD SECTIONS" id="{2C0DB57B-2833-7541-9921-F6905A50589E}">
          <p14:sldIdLst/>
        </p14:section>
        <p14:section name="BOLD QUOTES" id="{88C26E41-A312-2A41-BBF8-E8DE0A7742A1}">
          <p14:sldIdLst/>
        </p14:section>
        <p14:section name="BOLD TEXT PAGES" id="{20427B41-5544-7A4F-BFAC-7346822827C6}">
          <p14:sldIdLst/>
        </p14:section>
        <p14:section name="STREAMLINED COVERS" id="{2036F2D0-7218-5A48-9FDE-F010DDB42ACB}">
          <p14:sldIdLst/>
        </p14:section>
        <p14:section name="STREAMLINED INTRODUCTIONS" id="{6415ADBF-C6F7-8745-9864-EF69A01BCB3A}">
          <p14:sldIdLst/>
        </p14:section>
        <p14:section name="STREAMLINED SECTIONS" id="{3B98A1EC-EA3F-8843-8262-6AB5F7B165C5}">
          <p14:sldIdLst/>
        </p14:section>
        <p14:section name="STREAMLINED QUOTES" id="{320C3786-ADAF-1B47-9F41-70716AD7C09A}">
          <p14:sldIdLst/>
        </p14:section>
        <p14:section name="STREAMLINED TEXT PAGES" id="{4171E30C-E5F0-0140-A756-72348799F075}">
          <p14:sldIdLst/>
        </p14:section>
        <p14:section name="GATOR STATS" id="{F79C45D1-AB51-E54B-8880-A986F82E3FA7}">
          <p14:sldIdLst/>
        </p14:section>
        <p14:section name="SAMPLE CHARTS" id="{F101C9D2-43B7-584C-9587-90887BC4952C}">
          <p14:sldIdLst/>
        </p14:section>
        <p14:section name="SAMPLE GRAPHS" id="{EE4660DB-D1E4-6446-B210-0EEA866B2CDD}">
          <p14:sldIdLst/>
        </p14:section>
        <p14:section name="SAMPLE TABLES" id="{F80A93CD-AC46-0E49-80EF-C26E0F8F0097}">
          <p14:sldIdLst/>
        </p14:section>
        <p14:section name="SAMPLE INFOGRAPHCS" id="{82D0A868-34AE-4341-9D83-A3BC9BD41B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4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84383" autoAdjust="0"/>
  </p:normalViewPr>
  <p:slideViewPr>
    <p:cSldViewPr snapToGrid="0" snapToObjects="1">
      <p:cViewPr>
        <p:scale>
          <a:sx n="110" d="100"/>
          <a:sy n="110" d="100"/>
        </p:scale>
        <p:origin x="168" y="-324"/>
      </p:cViewPr>
      <p:guideLst/>
    </p:cSldViewPr>
  </p:slideViewPr>
  <p:outlineViewPr>
    <p:cViewPr>
      <p:scale>
        <a:sx n="33" d="100"/>
        <a:sy n="33" d="100"/>
      </p:scale>
      <p:origin x="0" y="-6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83CB-B324-8A48-B923-B1E98691A0CE}"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6960-BD50-C743-9902-30B65879899A}" type="slidenum">
              <a:rPr lang="en-US" smtClean="0"/>
              <a:t>‹#›</a:t>
            </a:fld>
            <a:endParaRPr lang="en-US"/>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highlight>
                  <a:srgbClr val="F7F7F7"/>
                </a:highlight>
                <a:latin typeface="-apple-system"/>
              </a:rPr>
              <a:t>Lissette</a:t>
            </a:r>
          </a:p>
          <a:p>
            <a:endParaRPr lang="en-US" b="0" i="0" dirty="0">
              <a:solidFill>
                <a:srgbClr val="111111"/>
              </a:solidFill>
              <a:effectLst/>
              <a:highlight>
                <a:srgbClr val="F7F7F7"/>
              </a:highlight>
              <a:latin typeface="-apple-system"/>
            </a:endParaRPr>
          </a:p>
          <a:p>
            <a:r>
              <a:rPr lang="en-US" b="0" i="0" dirty="0">
                <a:solidFill>
                  <a:srgbClr val="111111"/>
                </a:solidFill>
                <a:effectLst/>
                <a:highlight>
                  <a:srgbClr val="F7F7F7"/>
                </a:highlight>
                <a:latin typeface="-apple-system"/>
              </a:rPr>
              <a:t>Hello everyone and welcome esteemed faculty members! </a:t>
            </a:r>
          </a:p>
          <a:p>
            <a:r>
              <a:rPr lang="en-US" b="0" i="0" dirty="0">
                <a:solidFill>
                  <a:srgbClr val="111111"/>
                </a:solidFill>
                <a:effectLst/>
                <a:highlight>
                  <a:srgbClr val="F7F7F7"/>
                </a:highlight>
                <a:latin typeface="-apple-system"/>
              </a:rPr>
              <a:t>Thank you for joining us today for the Quality Enhancement Plan (QEP) assessment orientation. As educators dedicated to fostering academic excellence and student success, your role in the QEP is crucial and pivotal. This orientation aims to provide you with a comprehensive understanding of the QEP assessment process, its significance, and how you can contribute to its successful implementation.</a:t>
            </a:r>
          </a:p>
          <a:p>
            <a:endParaRPr lang="en-US" b="0" i="0" dirty="0">
              <a:solidFill>
                <a:srgbClr val="111111"/>
              </a:solidFill>
              <a:effectLst/>
              <a:highlight>
                <a:srgbClr val="F7F7F7"/>
              </a:highlight>
              <a:latin typeface="-apple-system"/>
            </a:endParaRPr>
          </a:p>
          <a:p>
            <a:r>
              <a:rPr lang="en-US" b="0" i="0" dirty="0">
                <a:solidFill>
                  <a:srgbClr val="111111"/>
                </a:solidFill>
                <a:effectLst/>
                <a:highlight>
                  <a:srgbClr val="F7F7F7"/>
                </a:highlight>
                <a:latin typeface="-apple-system"/>
              </a:rPr>
              <a:t>I’m Lissette Tolentino, Associate Director and Assistant Scholar in the Office of Institutional Assessment located in the Provost’s office and I am excited to be a part of this process with you all. </a:t>
            </a:r>
          </a:p>
          <a:p>
            <a:r>
              <a:rPr lang="en-US" b="0" i="0" dirty="0">
                <a:solidFill>
                  <a:srgbClr val="111111"/>
                </a:solidFill>
                <a:effectLst/>
                <a:highlight>
                  <a:srgbClr val="F7F7F7"/>
                </a:highlight>
                <a:latin typeface="-apple-system"/>
              </a:rPr>
              <a:t>Next, I’ll let Mackenzie introduce herself. </a:t>
            </a:r>
          </a:p>
          <a:p>
            <a:endParaRPr lang="en-US" b="0" i="0" dirty="0">
              <a:solidFill>
                <a:srgbClr val="111111"/>
              </a:solidFill>
              <a:effectLst/>
              <a:highlight>
                <a:srgbClr val="F7F7F7"/>
              </a:highlight>
              <a:latin typeface="-apple-system"/>
            </a:endParaRPr>
          </a:p>
          <a:p>
            <a:r>
              <a:rPr lang="en-US" b="0" i="0" dirty="0">
                <a:solidFill>
                  <a:srgbClr val="111111"/>
                </a:solidFill>
                <a:effectLst/>
                <a:highlight>
                  <a:srgbClr val="F7F7F7"/>
                </a:highlight>
                <a:latin typeface="-apple-system"/>
              </a:rPr>
              <a:t>Alright, and now I am going to ask if the instructional designers can introduce themselves </a:t>
            </a:r>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1</a:t>
            </a:fld>
            <a:endParaRPr lang="en-US"/>
          </a:p>
        </p:txBody>
      </p:sp>
    </p:spTree>
    <p:extLst>
      <p:ext uri="{BB962C8B-B14F-4D97-AF65-F5344CB8AC3E}">
        <p14:creationId xmlns:p14="http://schemas.microsoft.com/office/powerpoint/2010/main" val="164529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do the SLOs come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the AI course category designation a course receives, it aligns with a particular SLO.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if your course is designated as an “ethical-AI” course, then you would be assessing for SLO 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course is “enable-AI”, then you would be assessing for either all, or some of the SLOs.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you  need to remember is that the assignment needs to be in alignment to the rubric. Additionally, if you do have more  than one SLO, and you want to use one assignment, you need to ensure that the assignment covers both SLOs. </a:t>
            </a:r>
          </a:p>
        </p:txBody>
      </p:sp>
      <p:sp>
        <p:nvSpPr>
          <p:cNvPr id="4" name="Slide Number Placeholder 3"/>
          <p:cNvSpPr>
            <a:spLocks noGrp="1"/>
          </p:cNvSpPr>
          <p:nvPr>
            <p:ph type="sldNum" sz="quarter" idx="5"/>
          </p:nvPr>
        </p:nvSpPr>
        <p:spPr/>
        <p:txBody>
          <a:bodyPr/>
          <a:lstStyle/>
          <a:p>
            <a:fld id="{BC126960-BD50-C743-9902-30B65879899A}" type="slidenum">
              <a:rPr lang="en-US" smtClean="0"/>
              <a:t>10</a:t>
            </a:fld>
            <a:endParaRPr lang="en-US"/>
          </a:p>
        </p:txBody>
      </p:sp>
    </p:spTree>
    <p:extLst>
      <p:ext uri="{BB962C8B-B14F-4D97-AF65-F5344CB8AC3E}">
        <p14:creationId xmlns:p14="http://schemas.microsoft.com/office/powerpoint/2010/main" val="354053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designation they receive, they may have multiple SLOs. SLO 1-4 is listed as is, if it is an “enabled” category you can pick between 1-6 SLOs, you should chose the one that is in alignment to the assignment(s)</a:t>
            </a:r>
          </a:p>
          <a:p>
            <a:endParaRPr lang="en-US" dirty="0"/>
          </a:p>
          <a:p>
            <a:endParaRPr lang="en-US" dirty="0"/>
          </a:p>
          <a:p>
            <a:endParaRPr lang="en-US" dirty="0"/>
          </a:p>
          <a:p>
            <a:r>
              <a:rPr lang="en-US" dirty="0"/>
              <a:t>Data Collection (Fall &amp; Spring) – Each year—Fall and Spring Terms</a:t>
            </a:r>
          </a:p>
          <a:p>
            <a:pPr marL="171450" indent="-171450">
              <a:buFont typeface="Arial" panose="020B0604020202020204" pitchFamily="34" charset="0"/>
              <a:buChar char="•"/>
            </a:pPr>
            <a:r>
              <a:rPr lang="en-US" dirty="0"/>
              <a:t>This is the process for data collection, which will happen each year in the fall and spring terms. </a:t>
            </a:r>
          </a:p>
          <a:p>
            <a:pPr marL="171450" indent="-171450">
              <a:buFont typeface="Arial" panose="020B0604020202020204" pitchFamily="34" charset="0"/>
              <a:buChar char="•"/>
            </a:pPr>
            <a:r>
              <a:rPr lang="en-US" dirty="0"/>
              <a:t>This is our first year rolling out this process for the AI QEP, but it is a mirror to the Quest assessment process</a:t>
            </a:r>
          </a:p>
          <a:p>
            <a:pPr marL="171450" indent="-171450">
              <a:buFont typeface="Arial" panose="020B0604020202020204" pitchFamily="34" charset="0"/>
              <a:buChar char="•"/>
            </a:pPr>
            <a:r>
              <a:rPr lang="en-US" dirty="0"/>
              <a:t>First, </a:t>
            </a:r>
          </a:p>
          <a:p>
            <a:r>
              <a:rPr lang="en-US" b="1" dirty="0"/>
              <a:t>Sampling:</a:t>
            </a:r>
          </a:p>
          <a:p>
            <a:r>
              <a:rPr lang="en-US" dirty="0"/>
              <a:t>a. AI2 Center provides a list of AI Designated Courses including the following information:</a:t>
            </a:r>
          </a:p>
          <a:p>
            <a:pPr lvl="1"/>
            <a:r>
              <a:rPr lang="en-US" dirty="0"/>
              <a:t>i. Course name and section number</a:t>
            </a:r>
          </a:p>
          <a:p>
            <a:pPr lvl="1"/>
            <a:r>
              <a:rPr lang="en-US" dirty="0"/>
              <a:t>ii. Instructor name and e-mail address</a:t>
            </a:r>
          </a:p>
          <a:p>
            <a:pPr lvl="1"/>
            <a:r>
              <a:rPr lang="en-US" dirty="0"/>
              <a:t>iii. Delivery mode and/or location (i.e., Online or Residential; On-Campus or Off-Campus)</a:t>
            </a:r>
          </a:p>
          <a:p>
            <a:r>
              <a:rPr lang="en-US" dirty="0"/>
              <a:t>b. Then, the Office of Institutional Planning and Research (OIPR) receives this list and determine a random sample of 20% students for each section. </a:t>
            </a:r>
          </a:p>
          <a:p>
            <a:r>
              <a:rPr lang="en-US" dirty="0"/>
              <a:t>	This should be completed after drop/add period each fall and spring. This sample file is shared with the Office of Institutional Assessment (me) and the AI2 Center.</a:t>
            </a:r>
          </a:p>
          <a:p>
            <a:r>
              <a:rPr lang="en-US" b="1" dirty="0"/>
              <a:t>Assignment Selection:</a:t>
            </a:r>
          </a:p>
          <a:p>
            <a:r>
              <a:rPr lang="en-US" dirty="0"/>
              <a:t>c. CITT and COIP Instructional designers work with faculty to demonstrate how to associate outcomes with existing assignments.</a:t>
            </a:r>
          </a:p>
          <a:p>
            <a:r>
              <a:rPr lang="en-US" dirty="0"/>
              <a:t>d. Instructional designers request that faculty schedule an appointment to set up outcomes in Canvas</a:t>
            </a:r>
          </a:p>
          <a:p>
            <a:r>
              <a:rPr lang="en-US" b="1" dirty="0"/>
              <a:t>Rating Criteria:</a:t>
            </a:r>
          </a:p>
          <a:p>
            <a:r>
              <a:rPr lang="en-US" b="0" dirty="0"/>
              <a:t>e. Faculty score AI SLO rubrics in Canvas at the same time assignments are graded</a:t>
            </a:r>
          </a:p>
          <a:p>
            <a:endParaRPr lang="en-US" b="0" dirty="0"/>
          </a:p>
          <a:p>
            <a:pPr marL="171450" indent="-171450">
              <a:buFont typeface="Arial" panose="020B0604020202020204" pitchFamily="34" charset="0"/>
              <a:buChar char="•"/>
            </a:pPr>
            <a:r>
              <a:rPr lang="en-US" b="0" dirty="0"/>
              <a:t>A few things to remember:</a:t>
            </a:r>
          </a:p>
          <a:p>
            <a:pPr marL="628650" lvl="1" indent="-171450">
              <a:buFont typeface="Arial" panose="020B0604020202020204" pitchFamily="34" charset="0"/>
              <a:buChar char="•"/>
            </a:pPr>
            <a:r>
              <a:rPr lang="en-US" b="0" dirty="0"/>
              <a:t>The 20% sample will be provided for each faculty member via email and it will be in a password protected file</a:t>
            </a:r>
          </a:p>
          <a:p>
            <a:pPr marL="628650" lvl="1" indent="-171450">
              <a:buFont typeface="Arial" panose="020B0604020202020204" pitchFamily="34" charset="0"/>
              <a:buChar char="•"/>
            </a:pPr>
            <a:r>
              <a:rPr lang="en-US" b="0" dirty="0"/>
              <a:t>Faculty will choose courses assignment and schedule an appointment with the IDs to setup the rubrics</a:t>
            </a:r>
          </a:p>
          <a:p>
            <a:pPr marL="1085850" lvl="2" indent="-171450">
              <a:buFont typeface="Arial" panose="020B0604020202020204" pitchFamily="34" charset="0"/>
              <a:buChar char="•"/>
            </a:pPr>
            <a:r>
              <a:rPr lang="en-US" b="0" dirty="0"/>
              <a:t>Please use the link here (which will be sent to you after this meeting) for booking for outcome setup</a:t>
            </a:r>
          </a:p>
          <a:p>
            <a:pPr marL="628650" lvl="1" indent="-171450">
              <a:buFont typeface="Arial" panose="020B0604020202020204" pitchFamily="34" charset="0"/>
              <a:buChar char="•"/>
            </a:pPr>
            <a:r>
              <a:rPr lang="en-US" b="0" dirty="0"/>
              <a:t>The AI SLO rubrics need to be scored using speed grader, otherwise the data will not be recorded-This is important</a:t>
            </a:r>
          </a:p>
          <a:p>
            <a:pPr marL="628650" lvl="1" indent="-171450">
              <a:buFont typeface="Arial" panose="020B0604020202020204" pitchFamily="34" charset="0"/>
              <a:buChar char="•"/>
            </a:pPr>
            <a:r>
              <a:rPr lang="en-US" b="0" dirty="0"/>
              <a:t>The AI SLO rubrics do not interfere with students grades, the IDs will help with this</a:t>
            </a:r>
          </a:p>
          <a:p>
            <a:pPr marL="628650" lvl="1"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Any questions or comments?</a:t>
            </a:r>
          </a:p>
        </p:txBody>
      </p:sp>
      <p:sp>
        <p:nvSpPr>
          <p:cNvPr id="4" name="Slide Number Placeholder 3"/>
          <p:cNvSpPr>
            <a:spLocks noGrp="1"/>
          </p:cNvSpPr>
          <p:nvPr>
            <p:ph type="sldNum" sz="quarter" idx="5"/>
          </p:nvPr>
        </p:nvSpPr>
        <p:spPr/>
        <p:txBody>
          <a:bodyPr/>
          <a:lstStyle/>
          <a:p>
            <a:fld id="{BC126960-BD50-C743-9902-30B65879899A}" type="slidenum">
              <a:rPr lang="en-US" smtClean="0"/>
              <a:t>11</a:t>
            </a:fld>
            <a:endParaRPr lang="en-US"/>
          </a:p>
        </p:txBody>
      </p:sp>
    </p:spTree>
    <p:extLst>
      <p:ext uri="{BB962C8B-B14F-4D97-AF65-F5344CB8AC3E}">
        <p14:creationId xmlns:p14="http://schemas.microsoft.com/office/powerpoint/2010/main" val="360239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*Lissette*</a:t>
            </a:r>
          </a:p>
          <a:p>
            <a:r>
              <a:rPr lang="en-US" dirty="0"/>
              <a:t>Now I will ask the ID’s to demonstrate how to associate outcome rubrics in Canvas for data collection purposes</a:t>
            </a:r>
          </a:p>
          <a:p>
            <a:r>
              <a:rPr lang="en-US" dirty="0"/>
              <a:t>*Instructional Designers demonstrate the following in Canvas</a:t>
            </a:r>
          </a:p>
          <a:p>
            <a:pPr marL="171450" indent="-171450">
              <a:buFont typeface="Arial" panose="020B0604020202020204" pitchFamily="34" charset="0"/>
              <a:buChar char="•"/>
            </a:pPr>
            <a:r>
              <a:rPr lang="en-US" dirty="0"/>
              <a:t>How to associate UF Quest Rubrics with existing assignments (Emphasize the importance to use Speed Grader)</a:t>
            </a:r>
          </a:p>
          <a:p>
            <a:pPr marL="171450" indent="-171450">
              <a:buFont typeface="Arial" panose="020B0604020202020204" pitchFamily="34" charset="0"/>
              <a:buChar char="•"/>
            </a:pPr>
            <a:r>
              <a:rPr lang="en-US" dirty="0"/>
              <a:t>How to set up the Learning Mastery Gradebook</a:t>
            </a:r>
          </a:p>
          <a:p>
            <a:pPr marL="171450" indent="-171450">
              <a:buFont typeface="Arial" panose="020B0604020202020204" pitchFamily="34" charset="0"/>
              <a:buChar char="•"/>
            </a:pPr>
            <a:r>
              <a:rPr lang="en-US" dirty="0"/>
              <a:t>How to find data charts showing students performance in each outcome</a:t>
            </a:r>
          </a:p>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12</a:t>
            </a:fld>
            <a:endParaRPr lang="en-US"/>
          </a:p>
        </p:txBody>
      </p:sp>
    </p:spTree>
    <p:extLst>
      <p:ext uri="{BB962C8B-B14F-4D97-AF65-F5344CB8AC3E}">
        <p14:creationId xmlns:p14="http://schemas.microsoft.com/office/powerpoint/2010/main" val="369688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*Lissette*</a:t>
            </a:r>
          </a:p>
          <a:p>
            <a:endParaRPr lang="en-US" dirty="0"/>
          </a:p>
          <a:p>
            <a:r>
              <a:rPr lang="en-US" dirty="0"/>
              <a:t>We developed a suggested narrative that can be incorporated to your assignment description as a clarification for students. This narrative is free of heavy jargon and briefly describes the function of the additional rubric criteria associated with the assignment, so students in the sample are informed that the scoring of the additional rubrics does not interfere with their grades.</a:t>
            </a:r>
          </a:p>
        </p:txBody>
      </p:sp>
      <p:sp>
        <p:nvSpPr>
          <p:cNvPr id="4" name="Slide Number Placeholder 3"/>
          <p:cNvSpPr>
            <a:spLocks noGrp="1"/>
          </p:cNvSpPr>
          <p:nvPr>
            <p:ph type="sldNum" sz="quarter" idx="5"/>
          </p:nvPr>
        </p:nvSpPr>
        <p:spPr/>
        <p:txBody>
          <a:bodyPr/>
          <a:lstStyle/>
          <a:p>
            <a:fld id="{BC126960-BD50-C743-9902-30B65879899A}" type="slidenum">
              <a:rPr lang="en-US" smtClean="0"/>
              <a:t>13</a:t>
            </a:fld>
            <a:endParaRPr lang="en-US"/>
          </a:p>
        </p:txBody>
      </p:sp>
    </p:spTree>
    <p:extLst>
      <p:ext uri="{BB962C8B-B14F-4D97-AF65-F5344CB8AC3E}">
        <p14:creationId xmlns:p14="http://schemas.microsoft.com/office/powerpoint/2010/main" val="179673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*Lissette*</a:t>
            </a:r>
          </a:p>
          <a:p>
            <a:endParaRPr lang="en-US" dirty="0"/>
          </a:p>
          <a:p>
            <a:r>
              <a:rPr lang="en-US" dirty="0"/>
              <a:t>These are additional resources for you. The videos go over some of what we discussed today and the guide, located on a shared one drive folder, provides all of today’s information as well going into more details about today’s orientation</a:t>
            </a:r>
          </a:p>
        </p:txBody>
      </p:sp>
      <p:sp>
        <p:nvSpPr>
          <p:cNvPr id="4" name="Slide Number Placeholder 3"/>
          <p:cNvSpPr>
            <a:spLocks noGrp="1"/>
          </p:cNvSpPr>
          <p:nvPr>
            <p:ph type="sldNum" sz="quarter" idx="5"/>
          </p:nvPr>
        </p:nvSpPr>
        <p:spPr/>
        <p:txBody>
          <a:bodyPr/>
          <a:lstStyle/>
          <a:p>
            <a:fld id="{BC126960-BD50-C743-9902-30B65879899A}" type="slidenum">
              <a:rPr lang="en-US" smtClean="0"/>
              <a:t>14</a:t>
            </a:fld>
            <a:endParaRPr lang="en-US"/>
          </a:p>
        </p:txBody>
      </p:sp>
    </p:spTree>
    <p:extLst>
      <p:ext uri="{BB962C8B-B14F-4D97-AF65-F5344CB8AC3E}">
        <p14:creationId xmlns:p14="http://schemas.microsoft.com/office/powerpoint/2010/main" val="42834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15</a:t>
            </a:fld>
            <a:endParaRPr lang="en-US"/>
          </a:p>
        </p:txBody>
      </p:sp>
    </p:spTree>
    <p:extLst>
      <p:ext uri="{BB962C8B-B14F-4D97-AF65-F5344CB8AC3E}">
        <p14:creationId xmlns:p14="http://schemas.microsoft.com/office/powerpoint/2010/main" val="401453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16</a:t>
            </a:fld>
            <a:endParaRPr lang="en-US"/>
          </a:p>
        </p:txBody>
      </p:sp>
    </p:spTree>
    <p:extLst>
      <p:ext uri="{BB962C8B-B14F-4D97-AF65-F5344CB8AC3E}">
        <p14:creationId xmlns:p14="http://schemas.microsoft.com/office/powerpoint/2010/main" val="295085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Lissette</a:t>
            </a:r>
          </a:p>
          <a:p>
            <a:endParaRPr lang="en-US" dirty="0"/>
          </a:p>
          <a:p>
            <a:r>
              <a:rPr lang="en-US" dirty="0"/>
              <a:t>Here is our overview for today. </a:t>
            </a:r>
          </a:p>
          <a:p>
            <a:r>
              <a:rPr lang="en-US" dirty="0"/>
              <a:t>First we will provide a brief overview of the QEP</a:t>
            </a:r>
          </a:p>
          <a:p>
            <a:r>
              <a:rPr lang="en-US" dirty="0"/>
              <a:t>Second, we will go over and provide details of the QEP Assessment process and we will have our instructional designers present a few things on the process</a:t>
            </a:r>
          </a:p>
          <a:p>
            <a:r>
              <a:rPr lang="en-US" dirty="0"/>
              <a:t>Third, we will wrap up and give you a chance to ask any questions or comments</a:t>
            </a:r>
          </a:p>
        </p:txBody>
      </p:sp>
      <p:sp>
        <p:nvSpPr>
          <p:cNvPr id="4" name="Slide Number Placeholder 3"/>
          <p:cNvSpPr>
            <a:spLocks noGrp="1"/>
          </p:cNvSpPr>
          <p:nvPr>
            <p:ph type="sldNum" sz="quarter" idx="5"/>
          </p:nvPr>
        </p:nvSpPr>
        <p:spPr/>
        <p:txBody>
          <a:bodyPr/>
          <a:lstStyle/>
          <a:p>
            <a:fld id="{BC126960-BD50-C743-9902-30B65879899A}" type="slidenum">
              <a:rPr lang="en-US" smtClean="0"/>
              <a:t>2</a:t>
            </a:fld>
            <a:endParaRPr lang="en-US"/>
          </a:p>
        </p:txBody>
      </p:sp>
    </p:spTree>
    <p:extLst>
      <p:ext uri="{BB962C8B-B14F-4D97-AF65-F5344CB8AC3E}">
        <p14:creationId xmlns:p14="http://schemas.microsoft.com/office/powerpoint/2010/main" val="147195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*Mackenzie*</a:t>
            </a:r>
          </a:p>
          <a:p>
            <a:endParaRPr lang="en-US" dirty="0"/>
          </a:p>
          <a:p>
            <a:r>
              <a:rPr lang="en-US" dirty="0"/>
              <a:t>Next up, we will provide a brief overview of what QEP is</a:t>
            </a:r>
          </a:p>
          <a:p>
            <a:endParaRPr lang="en-US" dirty="0"/>
          </a:p>
          <a:p>
            <a:pPr marL="171450" indent="-171450">
              <a:buFont typeface="Arial" panose="020B0604020202020204" pitchFamily="34" charset="0"/>
              <a:buChar char="•"/>
            </a:pPr>
            <a:r>
              <a:rPr lang="en-US" b="0" i="0" dirty="0">
                <a:solidFill>
                  <a:srgbClr val="333132"/>
                </a:solidFill>
                <a:effectLst/>
                <a:highlight>
                  <a:srgbClr val="FAF8F1"/>
                </a:highlight>
                <a:latin typeface="gentona"/>
              </a:rPr>
              <a:t>UF underwent its reaffirmation of accreditation with SACSCOC (our accreditor) this past February. </a:t>
            </a:r>
          </a:p>
          <a:p>
            <a:pPr marL="171450" indent="-171450">
              <a:buFont typeface="Arial" panose="020B0604020202020204" pitchFamily="34" charset="0"/>
              <a:buChar char="•"/>
            </a:pPr>
            <a:r>
              <a:rPr lang="en-US" b="0" i="0" dirty="0">
                <a:solidFill>
                  <a:srgbClr val="333132"/>
                </a:solidFill>
                <a:effectLst/>
                <a:highlight>
                  <a:srgbClr val="FAF8F1"/>
                </a:highlight>
                <a:latin typeface="gentona"/>
              </a:rPr>
              <a:t>For each decennial reaffirmation, SACSCOC requires that institutions prepare and present a five-year Quality Enhancement Plan (QEP)</a:t>
            </a:r>
          </a:p>
          <a:p>
            <a:pPr marL="171450" indent="-171450">
              <a:buFont typeface="Arial" panose="020B0604020202020204" pitchFamily="34" charset="0"/>
              <a:buChar char="•"/>
            </a:pPr>
            <a:r>
              <a:rPr lang="en-US" b="0" i="0" dirty="0">
                <a:solidFill>
                  <a:srgbClr val="333132"/>
                </a:solidFill>
                <a:effectLst/>
                <a:highlight>
                  <a:srgbClr val="FAF8F1"/>
                </a:highlight>
                <a:latin typeface="gentona"/>
              </a:rPr>
              <a:t>UF’s 2024-2029 QEP is a comprehensive institution wide project that is inclusive of all students and integrates initiatives in the Grad School, professional colleges, and relevant institutes and centers with AI and UF Quest</a:t>
            </a:r>
          </a:p>
          <a:p>
            <a:pPr marL="171450" indent="-171450">
              <a:buFont typeface="Arial" panose="020B0604020202020204" pitchFamily="34" charset="0"/>
              <a:buChar char="•"/>
            </a:pPr>
            <a:r>
              <a:rPr lang="en-US" b="0" i="0" dirty="0">
                <a:solidFill>
                  <a:srgbClr val="333132"/>
                </a:solidFill>
                <a:effectLst/>
                <a:highlight>
                  <a:srgbClr val="FAF8F1"/>
                </a:highlight>
                <a:latin typeface="gentona"/>
              </a:rPr>
              <a:t>To this end, the QEP aims to integrate these initiatives to the entire UF student body through UF quest and aforementioned initiatives taking place in other areas of our institution </a:t>
            </a:r>
            <a:endParaRPr lang="en-US" dirty="0"/>
          </a:p>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3</a:t>
            </a:fld>
            <a:endParaRPr lang="en-US"/>
          </a:p>
        </p:txBody>
      </p:sp>
    </p:spTree>
    <p:extLst>
      <p:ext uri="{BB962C8B-B14F-4D97-AF65-F5344CB8AC3E}">
        <p14:creationId xmlns:p14="http://schemas.microsoft.com/office/powerpoint/2010/main" val="154681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*Mackenzie*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spc="-10" dirty="0">
              <a:effectLst/>
              <a:latin typeface="Lucida Sans" panose="020B0602030504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pc="-10" dirty="0">
                <a:effectLst/>
                <a:latin typeface="Lucida Sans" panose="020B0602030504020204" pitchFamily="34" charset="0"/>
                <a:ea typeface="Arial" panose="020B0604020202020204" pitchFamily="34" charset="0"/>
              </a:rPr>
              <a:t>Why AI Across the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pc="-10" dirty="0">
                <a:effectLst/>
                <a:latin typeface="Lucida Sans" panose="020B0602030504020204" pitchFamily="34" charset="0"/>
                <a:ea typeface="Arial" panose="020B0604020202020204" pitchFamily="34" charset="0"/>
              </a:rPr>
              <a:t>AI</a:t>
            </a:r>
            <a:r>
              <a:rPr lang="en-US" sz="1200" i="1" spc="-120" dirty="0">
                <a:effectLst/>
                <a:latin typeface="Lucida Sans" panose="020B0602030504020204" pitchFamily="34" charset="0"/>
                <a:ea typeface="Arial" panose="020B0604020202020204" pitchFamily="34" charset="0"/>
              </a:rPr>
              <a:t> </a:t>
            </a:r>
            <a:r>
              <a:rPr lang="en-US" sz="1200" i="1" spc="-10" dirty="0">
                <a:effectLst/>
                <a:latin typeface="Lucida Sans" panose="020B0602030504020204" pitchFamily="34" charset="0"/>
                <a:ea typeface="Arial" panose="020B0604020202020204" pitchFamily="34" charset="0"/>
              </a:rPr>
              <a:t>Across</a:t>
            </a:r>
            <a:r>
              <a:rPr lang="en-US" sz="1200" i="1" spc="-115" dirty="0">
                <a:effectLst/>
                <a:latin typeface="Lucida Sans" panose="020B0602030504020204" pitchFamily="34" charset="0"/>
                <a:ea typeface="Arial" panose="020B0604020202020204" pitchFamily="34" charset="0"/>
              </a:rPr>
              <a:t> </a:t>
            </a:r>
            <a:r>
              <a:rPr lang="en-US" sz="1200" i="1" spc="-10" dirty="0">
                <a:effectLst/>
                <a:latin typeface="Lucida Sans" panose="020B0602030504020204" pitchFamily="34" charset="0"/>
                <a:ea typeface="Arial" panose="020B0604020202020204" pitchFamily="34" charset="0"/>
              </a:rPr>
              <a:t>the</a:t>
            </a:r>
            <a:r>
              <a:rPr lang="en-US" sz="1200" i="1" spc="-115" dirty="0">
                <a:effectLst/>
                <a:latin typeface="Lucida Sans" panose="020B0602030504020204" pitchFamily="34" charset="0"/>
                <a:ea typeface="Arial" panose="020B0604020202020204" pitchFamily="34" charset="0"/>
              </a:rPr>
              <a:t> </a:t>
            </a:r>
            <a:r>
              <a:rPr lang="en-US" sz="1200" i="1" spc="-10" dirty="0">
                <a:effectLst/>
                <a:latin typeface="Lucida Sans" panose="020B0602030504020204" pitchFamily="34" charset="0"/>
                <a:ea typeface="Arial" panose="020B0604020202020204" pitchFamily="34" charset="0"/>
              </a:rPr>
              <a:t>Curriculum</a:t>
            </a:r>
            <a:r>
              <a:rPr lang="en-US" sz="1200" i="1" spc="-105" dirty="0">
                <a:effectLst/>
                <a:latin typeface="Lucida Sans" panose="020B0602030504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is</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designed</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to</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provide</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students</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with</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the</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resources</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and</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skills</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to</a:t>
            </a:r>
            <a:r>
              <a:rPr lang="en-US" sz="1200" spc="-70" dirty="0">
                <a:effectLst/>
                <a:latin typeface="Arial" panose="020B0604020202020204" pitchFamily="34" charset="0"/>
                <a:ea typeface="Arial" panose="020B0604020202020204" pitchFamily="34" charset="0"/>
              </a:rPr>
              <a:t> </a:t>
            </a:r>
            <a:r>
              <a:rPr lang="en-US" sz="1200" spc="-10" dirty="0">
                <a:effectLst/>
                <a:latin typeface="Arial" panose="020B0604020202020204" pitchFamily="34" charset="0"/>
                <a:ea typeface="Arial" panose="020B0604020202020204" pitchFamily="34" charset="0"/>
              </a:rPr>
              <a:t>become </a:t>
            </a:r>
            <a:r>
              <a:rPr lang="en-US" sz="1200" dirty="0">
                <a:effectLst/>
                <a:latin typeface="Arial" panose="020B0604020202020204" pitchFamily="34" charset="0"/>
                <a:ea typeface="Arial" panose="020B0604020202020204" pitchFamily="34" charset="0"/>
              </a:rPr>
              <a:t>successful</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digital</a:t>
            </a:r>
            <a:r>
              <a:rPr lang="en-US" sz="1200" spc="-8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citizens</a:t>
            </a:r>
            <a:r>
              <a:rPr lang="en-US" sz="1200" spc="-8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and</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global</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collaborators</a:t>
            </a:r>
            <a:r>
              <a:rPr lang="en-US" sz="1200" spc="-8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(Zimmerman,</a:t>
            </a:r>
            <a:r>
              <a:rPr lang="en-US" sz="1200" spc="-6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2018),</a:t>
            </a:r>
            <a:r>
              <a:rPr lang="en-US" sz="1200" spc="-6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acquire</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basic</a:t>
            </a:r>
            <a:r>
              <a:rPr lang="en-US" sz="1200" spc="-6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awareness</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and</a:t>
            </a:r>
            <a:r>
              <a:rPr lang="en-US" sz="1200" spc="-7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general knowledge</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of</a:t>
            </a:r>
            <a:r>
              <a:rPr lang="en-US" sz="1200" spc="-3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AI,</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have</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the</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opportunity</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to</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apply</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and</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use</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AI</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in</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relevant,</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discipline-specific</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ways,</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and</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develop foundational expertise in AI.</a:t>
            </a:r>
          </a:p>
          <a:p>
            <a:endParaRPr lang="en-US" dirty="0"/>
          </a:p>
          <a:p>
            <a:r>
              <a:rPr lang="en-US" dirty="0"/>
              <a:t>Topic Development:</a:t>
            </a:r>
          </a:p>
          <a:p>
            <a:r>
              <a:rPr lang="en-US" sz="1800" dirty="0">
                <a:effectLst/>
                <a:latin typeface="Arial" panose="020B0604020202020204" pitchFamily="34" charset="0"/>
                <a:ea typeface="Arial" panose="020B0604020202020204" pitchFamily="34" charset="0"/>
              </a:rPr>
              <a:t>We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our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topic</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through</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thoughtful,</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inclusive,</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campus-wide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process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initiated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provost.</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QEP Task Force is formed</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Two faculty</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members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were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assigned</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QEP</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co-chairs</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Institutionally</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representative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Task</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Force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faculty,</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staff, students,</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administrators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convened</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September</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2021</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charged</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five-year</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plan</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(2024- 2029)</a:t>
            </a:r>
          </a:p>
          <a:p>
            <a:pPr marL="285750"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Task</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Force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18</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months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refine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initiatives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 would</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operationalize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project</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across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institution.</a:t>
            </a:r>
            <a:r>
              <a:rPr lang="en-US" sz="1800" spc="-55" dirty="0">
                <a:effectLst/>
                <a:latin typeface="Arial" panose="020B0604020202020204" pitchFamily="34" charset="0"/>
                <a:ea typeface="Arial" panose="020B0604020202020204" pitchFamily="34" charset="0"/>
              </a:rPr>
              <a:t> </a:t>
            </a:r>
          </a:p>
          <a:p>
            <a:pPr marL="285750" indent="-285750">
              <a:buFont typeface="Arial" panose="020B0604020202020204" pitchFamily="34" charset="0"/>
              <a:buChar char="•"/>
            </a:pPr>
            <a:r>
              <a:rPr lang="en-US" sz="1800" spc="-55" dirty="0">
                <a:effectLst/>
                <a:latin typeface="Arial" panose="020B0604020202020204" pitchFamily="34" charset="0"/>
              </a:rPr>
              <a:t>Dissemination across campus constituents. </a:t>
            </a:r>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4</a:t>
            </a:fld>
            <a:endParaRPr lang="en-US"/>
          </a:p>
        </p:txBody>
      </p:sp>
    </p:spTree>
    <p:extLst>
      <p:ext uri="{BB962C8B-B14F-4D97-AF65-F5344CB8AC3E}">
        <p14:creationId xmlns:p14="http://schemas.microsoft.com/office/powerpoint/2010/main" val="320434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382905" lvl="0" indent="7938" algn="l" defTabSz="914400" rtl="0" eaLnBrk="1" fontAlgn="auto" latinLnBrk="0" hangingPunct="1">
              <a:lnSpc>
                <a:spcPct val="103000"/>
              </a:lnSpc>
              <a:spcBef>
                <a:spcPts val="50"/>
              </a:spcBef>
              <a:spcAft>
                <a:spcPts val="0"/>
              </a:spcAft>
              <a:buClrTx/>
              <a:buSzTx/>
              <a:buFontTx/>
              <a:buNone/>
              <a:tabLst/>
              <a:defRPr/>
            </a:pPr>
            <a:r>
              <a:rPr lang="en-US" sz="1800" dirty="0"/>
              <a:t>*Mackenzie*</a:t>
            </a:r>
          </a:p>
          <a:p>
            <a:pPr marL="115888" marR="382905" indent="7938">
              <a:lnSpc>
                <a:spcPct val="103000"/>
              </a:lnSpc>
              <a:spcBef>
                <a:spcPts val="50"/>
              </a:spcBef>
              <a:spcAft>
                <a:spcPts val="0"/>
              </a:spcAft>
            </a:pPr>
            <a:endParaRPr lang="en-US" sz="1800" spc="-10" dirty="0">
              <a:latin typeface="Arial" panose="020B0604020202020204" pitchFamily="34" charset="0"/>
              <a:ea typeface="Arial" panose="020B0604020202020204" pitchFamily="34" charset="0"/>
            </a:endParaRPr>
          </a:p>
          <a:p>
            <a:pPr marL="115888" marR="382905" indent="7938">
              <a:lnSpc>
                <a:spcPct val="103000"/>
              </a:lnSpc>
              <a:spcBef>
                <a:spcPts val="50"/>
              </a:spcBef>
              <a:spcAft>
                <a:spcPts val="0"/>
              </a:spcAft>
            </a:pPr>
            <a:endParaRPr lang="en-US" sz="1800" spc="-10" dirty="0">
              <a:latin typeface="Arial" panose="020B0604020202020204" pitchFamily="34" charset="0"/>
              <a:ea typeface="Arial" panose="020B0604020202020204" pitchFamily="34" charset="0"/>
            </a:endParaRPr>
          </a:p>
          <a:p>
            <a:pPr marL="115888" marR="382905" indent="7938">
              <a:lnSpc>
                <a:spcPct val="103000"/>
              </a:lnSpc>
              <a:spcBef>
                <a:spcPts val="50"/>
              </a:spcBef>
              <a:spcAft>
                <a:spcPts val="0"/>
              </a:spcAft>
            </a:pPr>
            <a:r>
              <a:rPr lang="en-US" sz="1800" spc="-10" dirty="0">
                <a:latin typeface="Arial" panose="020B0604020202020204" pitchFamily="34" charset="0"/>
                <a:ea typeface="Arial" panose="020B0604020202020204" pitchFamily="34" charset="0"/>
              </a:rPr>
              <a:t>QEP SLOS:</a:t>
            </a:r>
          </a:p>
          <a:p>
            <a:pPr marL="115888" marR="382905" indent="7938">
              <a:lnSpc>
                <a:spcPct val="103000"/>
              </a:lnSpc>
              <a:spcBef>
                <a:spcPts val="50"/>
              </a:spcBef>
              <a:spcAft>
                <a:spcPts val="0"/>
              </a:spcAft>
            </a:pPr>
            <a:r>
              <a:rPr lang="en-US" sz="1800" spc="-10" dirty="0">
                <a:latin typeface="Arial" panose="020B0604020202020204" pitchFamily="34" charset="0"/>
                <a:ea typeface="Arial" panose="020B0604020202020204" pitchFamily="34" charset="0"/>
              </a:rPr>
              <a:t>T</a:t>
            </a:r>
            <a:r>
              <a:rPr lang="en-US" sz="1800" spc="-10" dirty="0">
                <a:effectLst/>
                <a:latin typeface="Arial" panose="020B0604020202020204" pitchFamily="34" charset="0"/>
                <a:ea typeface="Arial" panose="020B0604020202020204" pitchFamily="34" charset="0"/>
              </a:rPr>
              <a:t>he</a:t>
            </a:r>
            <a:r>
              <a:rPr lang="en-US" sz="1800" spc="-70" dirty="0">
                <a:effectLst/>
                <a:latin typeface="Arial" panose="020B0604020202020204" pitchFamily="34" charset="0"/>
                <a:ea typeface="Arial" panose="020B0604020202020204" pitchFamily="34" charset="0"/>
              </a:rPr>
              <a:t> QEP </a:t>
            </a:r>
            <a:r>
              <a:rPr lang="en-US" sz="1800" spc="-10" dirty="0">
                <a:effectLst/>
                <a:latin typeface="Arial" panose="020B0604020202020204" pitchFamily="34" charset="0"/>
                <a:ea typeface="Arial" panose="020B0604020202020204" pitchFamily="34" charset="0"/>
              </a:rPr>
              <a:t>Task</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Force</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developed</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six</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SLOs </a:t>
            </a:r>
            <a:r>
              <a:rPr lang="en-US" sz="1800" dirty="0">
                <a:effectLst/>
                <a:latin typeface="Arial" panose="020B0604020202020204" pitchFamily="34" charset="0"/>
                <a:ea typeface="Arial" panose="020B0604020202020204" pitchFamily="34" charset="0"/>
              </a:rPr>
              <a:t>grounded</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artificial</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intelligence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literacies</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defined</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(2021)</a:t>
            </a:r>
            <a:r>
              <a:rPr lang="en-US" sz="1800" spc="-15" dirty="0">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assessment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these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outcomes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intentionally</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integrates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into</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UF’s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existing</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annual</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assessment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 institutional</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effectiveness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system</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reporting,</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evaluation,</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results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improvement</a:t>
            </a:r>
          </a:p>
          <a:p>
            <a:pPr marL="115888" marR="382905" indent="7938">
              <a:lnSpc>
                <a:spcPct val="103000"/>
              </a:lnSpc>
              <a:spcBef>
                <a:spcPts val="50"/>
              </a:spcBef>
              <a:spcAft>
                <a:spcPts val="0"/>
              </a:spcAft>
            </a:pPr>
            <a:endParaRPr lang="en-US" sz="1800" spc="-10" dirty="0">
              <a:effectLst/>
              <a:latin typeface="Arial" panose="020B0604020202020204" pitchFamily="34" charset="0"/>
              <a:ea typeface="Arial" panose="020B0604020202020204" pitchFamily="34" charset="0"/>
            </a:endParaRPr>
          </a:p>
          <a:p>
            <a:pPr marL="115888" marR="382905" indent="7938">
              <a:lnSpc>
                <a:spcPct val="103000"/>
              </a:lnSpc>
              <a:spcBef>
                <a:spcPts val="50"/>
              </a:spcBef>
              <a:spcAft>
                <a:spcPts val="0"/>
              </a:spcAft>
            </a:pPr>
            <a:r>
              <a:rPr lang="en-US" sz="1800" spc="-10" dirty="0">
                <a:effectLst/>
                <a:latin typeface="Arial" panose="020B0604020202020204" pitchFamily="34" charset="0"/>
                <a:ea typeface="Arial" panose="020B0604020202020204" pitchFamily="34" charset="0"/>
              </a:rPr>
              <a:t>AI Literacies:</a:t>
            </a:r>
          </a:p>
          <a:p>
            <a:pPr marL="115888" marR="382905" indent="7938">
              <a:lnSpc>
                <a:spcPct val="103000"/>
              </a:lnSpc>
              <a:spcBef>
                <a:spcPts val="50"/>
              </a:spcBef>
              <a:spcAft>
                <a:spcPts val="0"/>
              </a:spcAft>
            </a:pPr>
            <a:r>
              <a:rPr lang="en-US" sz="1100" spc="-10" dirty="0">
                <a:effectLst/>
                <a:latin typeface="Arial" panose="020B0604020202020204" pitchFamily="34" charset="0"/>
                <a:ea typeface="Arial" panose="020B0604020202020204" pitchFamily="34" charset="0"/>
              </a:rPr>
              <a:t>The</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AI</a:t>
            </a:r>
            <a:r>
              <a:rPr lang="en-US" sz="1100" spc="-10" baseline="30000" dirty="0">
                <a:effectLst/>
                <a:latin typeface="Arial" panose="020B0604020202020204" pitchFamily="34" charset="0"/>
                <a:ea typeface="Arial" panose="020B0604020202020204" pitchFamily="34" charset="0"/>
              </a:rPr>
              <a:t>2</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Center</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and</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the</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QEP</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Task</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Force</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co-hosted</a:t>
            </a:r>
            <a:r>
              <a:rPr lang="en-US" sz="1100" spc="-8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a</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workshop</a:t>
            </a:r>
            <a:r>
              <a:rPr lang="en-US" sz="1100" spc="-6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on</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May</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9,</a:t>
            </a:r>
            <a:r>
              <a:rPr lang="en-US" sz="1100" spc="-6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2022,</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to</a:t>
            </a:r>
            <a:r>
              <a:rPr lang="en-US" sz="1100" spc="-7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consider</a:t>
            </a:r>
            <a:r>
              <a:rPr lang="en-US" sz="1100" spc="-6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the</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process</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of </a:t>
            </a:r>
            <a:r>
              <a:rPr lang="en-US" sz="1100" dirty="0">
                <a:effectLst/>
                <a:latin typeface="Arial" panose="020B0604020202020204" pitchFamily="34" charset="0"/>
                <a:ea typeface="Arial" panose="020B0604020202020204" pitchFamily="34" charset="0"/>
              </a:rPr>
              <a:t>linking</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existing</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future</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AI</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courses</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following</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AI</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literacy</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topics,</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as</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outlined</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by</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Ng</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et</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al.</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(2021):</a:t>
            </a:r>
          </a:p>
          <a:p>
            <a:pPr marL="0" marR="0">
              <a:spcBef>
                <a:spcPts val="65"/>
              </a:spcBef>
              <a:spcAft>
                <a:spcPts val="0"/>
              </a:spcAft>
            </a:pPr>
            <a:r>
              <a:rPr lang="en-US" sz="1100" dirty="0">
                <a:effectLst/>
                <a:latin typeface="Arial" panose="020B0604020202020204" pitchFamily="34" charset="0"/>
                <a:ea typeface="Arial" panose="020B0604020202020204" pitchFamily="34" charset="0"/>
              </a:rPr>
              <a:t> </a:t>
            </a:r>
          </a:p>
          <a:p>
            <a:pPr marL="742950" marR="0" lvl="1" indent="-285750">
              <a:spcBef>
                <a:spcPts val="0"/>
              </a:spcBef>
              <a:spcAft>
                <a:spcPts val="0"/>
              </a:spcAft>
              <a:buSzPts val="1100"/>
              <a:buFont typeface="Arial" panose="020B0604020202020204" pitchFamily="34" charset="0"/>
              <a:buAutoNum type="arabicPeriod"/>
              <a:tabLst>
                <a:tab pos="1077595" algn="l"/>
              </a:tabLst>
            </a:pPr>
            <a:r>
              <a:rPr lang="en-US" sz="1100" spc="-10" dirty="0">
                <a:effectLst/>
                <a:latin typeface="Arial" panose="020B0604020202020204" pitchFamily="34" charset="0"/>
                <a:ea typeface="Arial" panose="020B0604020202020204" pitchFamily="34" charset="0"/>
              </a:rPr>
              <a:t>Know</a:t>
            </a:r>
            <a:r>
              <a:rPr lang="en-US" sz="1100" spc="-6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&amp;</a:t>
            </a:r>
            <a:r>
              <a:rPr lang="en-US" sz="1100" spc="-70"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Understand</a:t>
            </a:r>
            <a:r>
              <a:rPr lang="en-US" sz="1100" spc="-65" dirty="0">
                <a:effectLst/>
                <a:latin typeface="Arial" panose="020B0604020202020204" pitchFamily="34" charset="0"/>
                <a:ea typeface="Arial" panose="020B0604020202020204" pitchFamily="34" charset="0"/>
              </a:rPr>
              <a:t> </a:t>
            </a:r>
            <a:r>
              <a:rPr lang="en-US" sz="1100" spc="-25" dirty="0">
                <a:effectLst/>
                <a:latin typeface="Arial" panose="020B0604020202020204" pitchFamily="34" charset="0"/>
                <a:ea typeface="Arial" panose="020B0604020202020204" pitchFamily="34" charset="0"/>
              </a:rPr>
              <a:t>AI</a:t>
            </a:r>
            <a:endParaRPr lang="en-US" sz="1100" spc="0" dirty="0">
              <a:effectLst/>
              <a:latin typeface="Arial" panose="020B0604020202020204" pitchFamily="34" charset="0"/>
              <a:ea typeface="Arial" panose="020B0604020202020204" pitchFamily="34" charset="0"/>
            </a:endParaRPr>
          </a:p>
          <a:p>
            <a:pPr marL="742950" marR="0" lvl="1" indent="-285750">
              <a:spcBef>
                <a:spcPts val="90"/>
              </a:spcBef>
              <a:spcAft>
                <a:spcPts val="0"/>
              </a:spcAft>
              <a:buSzPts val="1100"/>
              <a:buFont typeface="Arial" panose="020B0604020202020204" pitchFamily="34" charset="0"/>
              <a:buAutoNum type="arabicPeriod"/>
              <a:tabLst>
                <a:tab pos="1076960" algn="l"/>
              </a:tabLst>
            </a:pPr>
            <a:r>
              <a:rPr lang="en-US" sz="1100" spc="-20" dirty="0">
                <a:effectLst/>
                <a:latin typeface="Arial" panose="020B0604020202020204" pitchFamily="34" charset="0"/>
                <a:ea typeface="Arial" panose="020B0604020202020204" pitchFamily="34" charset="0"/>
              </a:rPr>
              <a:t>Use</a:t>
            </a:r>
            <a:r>
              <a:rPr lang="en-US" sz="1100" spc="-65" dirty="0">
                <a:effectLst/>
                <a:latin typeface="Arial" panose="020B0604020202020204" pitchFamily="34" charset="0"/>
                <a:ea typeface="Arial" panose="020B0604020202020204" pitchFamily="34" charset="0"/>
              </a:rPr>
              <a:t> </a:t>
            </a:r>
            <a:r>
              <a:rPr lang="en-US" sz="1100" spc="-20" dirty="0">
                <a:effectLst/>
                <a:latin typeface="Arial" panose="020B0604020202020204" pitchFamily="34" charset="0"/>
                <a:ea typeface="Arial" panose="020B0604020202020204" pitchFamily="34" charset="0"/>
              </a:rPr>
              <a:t>&amp;</a:t>
            </a:r>
            <a:r>
              <a:rPr lang="en-US" sz="1100" spc="-70" dirty="0">
                <a:effectLst/>
                <a:latin typeface="Arial" panose="020B0604020202020204" pitchFamily="34" charset="0"/>
                <a:ea typeface="Arial" panose="020B0604020202020204" pitchFamily="34" charset="0"/>
              </a:rPr>
              <a:t> </a:t>
            </a:r>
            <a:r>
              <a:rPr lang="en-US" sz="1100" spc="-20" dirty="0">
                <a:effectLst/>
                <a:latin typeface="Arial" panose="020B0604020202020204" pitchFamily="34" charset="0"/>
                <a:ea typeface="Arial" panose="020B0604020202020204" pitchFamily="34" charset="0"/>
              </a:rPr>
              <a:t>Apply</a:t>
            </a:r>
            <a:r>
              <a:rPr lang="en-US" sz="1100" spc="-55" dirty="0">
                <a:effectLst/>
                <a:latin typeface="Arial" panose="020B0604020202020204" pitchFamily="34" charset="0"/>
                <a:ea typeface="Arial" panose="020B0604020202020204" pitchFamily="34" charset="0"/>
              </a:rPr>
              <a:t> </a:t>
            </a:r>
            <a:r>
              <a:rPr lang="en-US" sz="1100" spc="-25" dirty="0">
                <a:effectLst/>
                <a:latin typeface="Arial" panose="020B0604020202020204" pitchFamily="34" charset="0"/>
                <a:ea typeface="Arial" panose="020B0604020202020204" pitchFamily="34" charset="0"/>
              </a:rPr>
              <a:t>AI</a:t>
            </a:r>
            <a:endParaRPr lang="en-US" sz="1100" spc="0" dirty="0">
              <a:effectLst/>
              <a:latin typeface="Arial" panose="020B0604020202020204" pitchFamily="34" charset="0"/>
              <a:ea typeface="Arial" panose="020B0604020202020204" pitchFamily="34" charset="0"/>
            </a:endParaRPr>
          </a:p>
          <a:p>
            <a:pPr marL="742950" marR="0" lvl="1" indent="-285750">
              <a:spcBef>
                <a:spcPts val="105"/>
              </a:spcBef>
              <a:spcAft>
                <a:spcPts val="0"/>
              </a:spcAft>
              <a:buSzPts val="1100"/>
              <a:buFont typeface="Arial" panose="020B0604020202020204" pitchFamily="34" charset="0"/>
              <a:buAutoNum type="arabicPeriod"/>
              <a:tabLst>
                <a:tab pos="1077595" algn="l"/>
              </a:tabLst>
            </a:pPr>
            <a:r>
              <a:rPr lang="en-US" sz="1100" spc="-20" dirty="0">
                <a:effectLst/>
                <a:latin typeface="Arial" panose="020B0604020202020204" pitchFamily="34" charset="0"/>
                <a:ea typeface="Arial" panose="020B0604020202020204" pitchFamily="34" charset="0"/>
              </a:rPr>
              <a:t>Evaluate</a:t>
            </a:r>
            <a:r>
              <a:rPr lang="en-US" sz="1100" spc="-65" dirty="0">
                <a:effectLst/>
                <a:latin typeface="Arial" panose="020B0604020202020204" pitchFamily="34" charset="0"/>
                <a:ea typeface="Arial" panose="020B0604020202020204" pitchFamily="34" charset="0"/>
              </a:rPr>
              <a:t> </a:t>
            </a:r>
            <a:r>
              <a:rPr lang="en-US" sz="1100" spc="-20" dirty="0">
                <a:effectLst/>
                <a:latin typeface="Arial" panose="020B0604020202020204" pitchFamily="34" charset="0"/>
                <a:ea typeface="Arial" panose="020B0604020202020204" pitchFamily="34" charset="0"/>
              </a:rPr>
              <a:t>&amp;</a:t>
            </a:r>
            <a:r>
              <a:rPr lang="en-US" sz="1100" spc="-70" dirty="0">
                <a:effectLst/>
                <a:latin typeface="Arial" panose="020B0604020202020204" pitchFamily="34" charset="0"/>
                <a:ea typeface="Arial" panose="020B0604020202020204" pitchFamily="34" charset="0"/>
              </a:rPr>
              <a:t> </a:t>
            </a:r>
            <a:r>
              <a:rPr lang="en-US" sz="1100" spc="-20" dirty="0">
                <a:effectLst/>
                <a:latin typeface="Arial" panose="020B0604020202020204" pitchFamily="34" charset="0"/>
                <a:ea typeface="Arial" panose="020B0604020202020204" pitchFamily="34" charset="0"/>
              </a:rPr>
              <a:t>Create</a:t>
            </a:r>
            <a:r>
              <a:rPr lang="en-US" sz="1100" spc="-65" dirty="0">
                <a:effectLst/>
                <a:latin typeface="Arial" panose="020B0604020202020204" pitchFamily="34" charset="0"/>
                <a:ea typeface="Arial" panose="020B0604020202020204" pitchFamily="34" charset="0"/>
              </a:rPr>
              <a:t> </a:t>
            </a:r>
            <a:r>
              <a:rPr lang="en-US" sz="1100" spc="-25" dirty="0">
                <a:effectLst/>
                <a:latin typeface="Arial" panose="020B0604020202020204" pitchFamily="34" charset="0"/>
                <a:ea typeface="Arial" panose="020B0604020202020204" pitchFamily="34" charset="0"/>
              </a:rPr>
              <a:t>AI</a:t>
            </a:r>
            <a:endParaRPr lang="en-US" sz="1100" spc="0" dirty="0">
              <a:effectLst/>
              <a:latin typeface="Arial" panose="020B0604020202020204" pitchFamily="34" charset="0"/>
              <a:ea typeface="Arial" panose="020B0604020202020204" pitchFamily="34" charset="0"/>
            </a:endParaRPr>
          </a:p>
          <a:p>
            <a:pPr marL="742950" marR="0" lvl="1" indent="-285750">
              <a:spcBef>
                <a:spcPts val="90"/>
              </a:spcBef>
              <a:spcAft>
                <a:spcPts val="0"/>
              </a:spcAft>
              <a:buSzPts val="1100"/>
              <a:buFont typeface="Arial" panose="020B0604020202020204" pitchFamily="34" charset="0"/>
              <a:buAutoNum type="arabicPeriod"/>
              <a:tabLst>
                <a:tab pos="1076960" algn="l"/>
              </a:tabLst>
            </a:pPr>
            <a:r>
              <a:rPr lang="en-US" sz="1100" spc="-20" dirty="0">
                <a:effectLst/>
                <a:latin typeface="Arial" panose="020B0604020202020204" pitchFamily="34" charset="0"/>
                <a:ea typeface="Arial" panose="020B0604020202020204" pitchFamily="34" charset="0"/>
              </a:rPr>
              <a:t>AI</a:t>
            </a:r>
            <a:r>
              <a:rPr lang="en-US" sz="1100" spc="-55" dirty="0">
                <a:effectLst/>
                <a:latin typeface="Arial" panose="020B0604020202020204" pitchFamily="34" charset="0"/>
                <a:ea typeface="Arial" panose="020B0604020202020204" pitchFamily="34" charset="0"/>
              </a:rPr>
              <a:t> </a:t>
            </a:r>
            <a:r>
              <a:rPr lang="en-US" sz="1100" spc="-10" dirty="0">
                <a:effectLst/>
                <a:latin typeface="Arial" panose="020B0604020202020204" pitchFamily="34" charset="0"/>
                <a:ea typeface="Arial" panose="020B0604020202020204" pitchFamily="34" charset="0"/>
              </a:rPr>
              <a:t>Ethics</a:t>
            </a:r>
            <a:endParaRPr lang="en-US" sz="1100" spc="0" dirty="0">
              <a:effectLst/>
              <a:latin typeface="Arial" panose="020B0604020202020204" pitchFamily="34" charset="0"/>
              <a:ea typeface="Arial" panose="020B0604020202020204" pitchFamily="34" charset="0"/>
            </a:endParaRPr>
          </a:p>
          <a:p>
            <a:pPr marL="0" marR="0">
              <a:spcBef>
                <a:spcPts val="155"/>
              </a:spcBef>
              <a:spcAft>
                <a:spcPts val="0"/>
              </a:spcAft>
            </a:pPr>
            <a:r>
              <a:rPr lang="en-US" sz="1100" dirty="0">
                <a:effectLst/>
                <a:latin typeface="Arial" panose="020B0604020202020204" pitchFamily="34" charset="0"/>
                <a:ea typeface="Arial" panose="020B0604020202020204" pitchFamily="34" charset="0"/>
              </a:rPr>
              <a:t> The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four</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core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AI</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literacy</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topics</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used</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categorize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type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 knowledge</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skills</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students</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are</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gaining</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through</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learning</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experiences.</a:t>
            </a:r>
            <a:r>
              <a:rPr lang="en-US" sz="1100" spc="-8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fifth</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category,</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“AI</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Enabled”,</a:t>
            </a:r>
            <a:r>
              <a:rPr lang="en-US" sz="1100" spc="-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was</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also identified</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capture</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academic</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courses</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that</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support</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AI</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through</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related</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knowledge</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skill</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development</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and/or contain a lower total AI content of one of the four core AI literacy topics.</a:t>
            </a:r>
          </a:p>
          <a:p>
            <a:pPr marL="115888" marR="382905" indent="7938">
              <a:lnSpc>
                <a:spcPct val="103000"/>
              </a:lnSpc>
              <a:spcBef>
                <a:spcPts val="50"/>
              </a:spcBef>
              <a:spcAft>
                <a:spcPts val="0"/>
              </a:spcAft>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5</a:t>
            </a:fld>
            <a:endParaRPr lang="en-US"/>
          </a:p>
        </p:txBody>
      </p:sp>
    </p:spTree>
    <p:extLst>
      <p:ext uri="{BB962C8B-B14F-4D97-AF65-F5344CB8AC3E}">
        <p14:creationId xmlns:p14="http://schemas.microsoft.com/office/powerpoint/2010/main" val="271526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382905" lvl="0" indent="7938" algn="l" defTabSz="914400" rtl="0" eaLnBrk="1" fontAlgn="auto" latinLnBrk="0" hangingPunct="1">
              <a:lnSpc>
                <a:spcPct val="103000"/>
              </a:lnSpc>
              <a:spcBef>
                <a:spcPts val="50"/>
              </a:spcBef>
              <a:spcAft>
                <a:spcPts val="0"/>
              </a:spcAft>
              <a:buClrTx/>
              <a:buSzTx/>
              <a:buFontTx/>
              <a:buNone/>
              <a:tabLst/>
              <a:defRPr/>
            </a:pPr>
            <a:r>
              <a:rPr lang="en-US" sz="1800" dirty="0"/>
              <a:t>*Mackenzie*</a:t>
            </a:r>
          </a:p>
          <a:p>
            <a:pPr marL="115888" marR="382905" indent="7938">
              <a:lnSpc>
                <a:spcPct val="103000"/>
              </a:lnSpc>
              <a:spcBef>
                <a:spcPts val="50"/>
              </a:spcBef>
              <a:spcAft>
                <a:spcPts val="0"/>
              </a:spcAft>
            </a:pPr>
            <a:endParaRPr lang="en-US" sz="1800" spc="-20" dirty="0">
              <a:effectLst/>
              <a:latin typeface="Arial" panose="020B0604020202020204" pitchFamily="34" charset="0"/>
              <a:ea typeface="Arial" panose="020B0604020202020204" pitchFamily="34" charset="0"/>
            </a:endParaRPr>
          </a:p>
          <a:p>
            <a:pPr marL="115888" marR="382905" indent="7938">
              <a:lnSpc>
                <a:spcPct val="103000"/>
              </a:lnSpc>
              <a:spcBef>
                <a:spcPts val="50"/>
              </a:spcBef>
              <a:spcAft>
                <a:spcPts val="0"/>
              </a:spcAft>
            </a:pPr>
            <a:endParaRPr lang="en-US" sz="1800" spc="-20" dirty="0">
              <a:effectLst/>
              <a:latin typeface="Arial" panose="020B0604020202020204" pitchFamily="34" charset="0"/>
              <a:ea typeface="Arial" panose="020B0604020202020204" pitchFamily="34" charset="0"/>
            </a:endParaRPr>
          </a:p>
          <a:p>
            <a:pPr marL="115888" marR="382905" indent="7938">
              <a:lnSpc>
                <a:spcPct val="103000"/>
              </a:lnSpc>
              <a:spcBef>
                <a:spcPts val="50"/>
              </a:spcBef>
              <a:spcAft>
                <a:spcPts val="0"/>
              </a:spcAft>
            </a:pPr>
            <a:r>
              <a:rPr lang="en-US" sz="1800" spc="-2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Task</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Force</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and</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Assessment</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Subcommittee</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identified</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QEP</a:t>
            </a:r>
            <a:r>
              <a:rPr lang="en-US" sz="1800" spc="-5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SLOs</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for</a:t>
            </a:r>
            <a:r>
              <a:rPr lang="en-US" sz="1800" spc="-3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AI</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literacy</a:t>
            </a:r>
            <a:r>
              <a:rPr lang="en-US" sz="1800" spc="-35"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topics</a:t>
            </a:r>
            <a:r>
              <a:rPr lang="en-US" sz="1800" spc="-50" dirty="0">
                <a:effectLst/>
                <a:latin typeface="Arial" panose="020B0604020202020204" pitchFamily="34" charset="0"/>
                <a:ea typeface="Arial" panose="020B0604020202020204" pitchFamily="34" charset="0"/>
              </a:rPr>
              <a:t> </a:t>
            </a:r>
            <a:r>
              <a:rPr lang="en-US" sz="1800" spc="-20" dirty="0">
                <a:effectLst/>
                <a:latin typeface="Arial" panose="020B0604020202020204" pitchFamily="34" charset="0"/>
                <a:ea typeface="Arial" panose="020B0604020202020204" pitchFamily="34" charset="0"/>
              </a:rPr>
              <a:t>proposed.</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6</a:t>
            </a:fld>
            <a:endParaRPr lang="en-US"/>
          </a:p>
        </p:txBody>
      </p:sp>
    </p:spTree>
    <p:extLst>
      <p:ext uri="{BB962C8B-B14F-4D97-AF65-F5344CB8AC3E}">
        <p14:creationId xmlns:p14="http://schemas.microsoft.com/office/powerpoint/2010/main" val="322184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10" dirty="0">
                <a:effectLst/>
                <a:latin typeface="Arial" panose="020B0604020202020204" pitchFamily="34" charset="0"/>
                <a:ea typeface="Arial" panose="020B0604020202020204" pitchFamily="34" charset="0"/>
              </a:rPr>
              <a:t>*Lissette*</a:t>
            </a:r>
          </a:p>
          <a:p>
            <a:endParaRPr lang="en-US" sz="1800" spc="-10" dirty="0">
              <a:effectLst/>
              <a:latin typeface="Arial" panose="020B0604020202020204" pitchFamily="34" charset="0"/>
              <a:ea typeface="Arial" panose="020B0604020202020204" pitchFamily="34" charset="0"/>
            </a:endParaRPr>
          </a:p>
          <a:p>
            <a:r>
              <a:rPr lang="en-US" sz="1800" spc="-10" dirty="0">
                <a:effectLst/>
                <a:latin typeface="Arial" panose="020B0604020202020204" pitchFamily="34" charset="0"/>
                <a:ea typeface="Arial" panose="020B0604020202020204" pitchFamily="34" charset="0"/>
              </a:rPr>
              <a:t>Why and How we assess the QEP Goals and SLOs?</a:t>
            </a:r>
          </a:p>
          <a:p>
            <a:endParaRPr lang="en-US" sz="1800" spc="-10" dirty="0">
              <a:effectLst/>
              <a:latin typeface="Arial" panose="020B0604020202020204" pitchFamily="34" charset="0"/>
              <a:ea typeface="Arial" panose="020B0604020202020204" pitchFamily="34" charset="0"/>
            </a:endParaRPr>
          </a:p>
          <a:p>
            <a:r>
              <a:rPr lang="en-US" sz="1800" spc="-10" dirty="0">
                <a:effectLst/>
                <a:latin typeface="Arial" panose="020B0604020202020204" pitchFamily="34" charset="0"/>
                <a:ea typeface="Arial" panose="020B0604020202020204" pitchFamily="34" charset="0"/>
              </a:rPr>
              <a:t>Why:</a:t>
            </a:r>
          </a:p>
          <a:p>
            <a:pPr marL="285750" indent="-285750">
              <a:buFont typeface="Arial" panose="020B0604020202020204" pitchFamily="34" charset="0"/>
              <a:buChar char="•"/>
            </a:pPr>
            <a:r>
              <a:rPr lang="en-US" sz="2800" b="0" i="0" dirty="0">
                <a:solidFill>
                  <a:srgbClr val="111111"/>
                </a:solidFill>
                <a:effectLst/>
                <a:highlight>
                  <a:srgbClr val="F7F7F7"/>
                </a:highlight>
                <a:latin typeface="-apple-system"/>
              </a:rPr>
              <a:t>The University of Florida’s Institutional Assessment and Effectiveness System involves all academic programs, administrative units, and initiatives in continuous, integrated evaluations. These evaluations focus on institutional quality and effectiveness by systematically assessing goals and outcomes to support the university’s mission. The QEP goals and SLOs assessments are integrated into this system, generating annual reports with data for analysis and improvement.</a:t>
            </a:r>
            <a:endParaRPr lang="en-US" sz="1800" spc="-10" dirty="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sz="1800" strike="sngStrike" spc="-10" dirty="0">
                <a:effectLst/>
                <a:latin typeface="Arial" panose="020B0604020202020204" pitchFamily="34" charset="0"/>
                <a:ea typeface="Arial" panose="020B0604020202020204" pitchFamily="34" charset="0"/>
              </a:rPr>
              <a:t>The</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University</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of</a:t>
            </a:r>
            <a:r>
              <a:rPr lang="en-US" sz="1800" strike="sngStrike" spc="-70"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Florida’s</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Institutional</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Assessment</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and</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Effectiveness</a:t>
            </a:r>
            <a:r>
              <a:rPr lang="en-US" sz="1800" strike="sngStrike" spc="-7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System</a:t>
            </a:r>
            <a:r>
              <a:rPr lang="en-US" sz="1800" strike="sngStrike" spc="-60"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engages</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all</a:t>
            </a:r>
            <a:r>
              <a:rPr lang="en-US" sz="1800" strike="sngStrike" spc="-7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campus</a:t>
            </a:r>
            <a:r>
              <a:rPr lang="en-US" sz="1800" strike="sngStrike" spc="-6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academic </a:t>
            </a:r>
            <a:r>
              <a:rPr lang="en-US" sz="1800" strike="sngStrike" dirty="0">
                <a:effectLst/>
                <a:latin typeface="Arial" panose="020B0604020202020204" pitchFamily="34" charset="0"/>
                <a:ea typeface="Arial" panose="020B0604020202020204" pitchFamily="34" charset="0"/>
              </a:rPr>
              <a:t>programs, administrative units, and institution-wide initiatives in ongoing and integrated institution-wide</a:t>
            </a:r>
            <a:r>
              <a:rPr lang="en-US" sz="1800" strike="sngStrike" spc="20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evaluation processes that focus on institutional quality and effectiveness through the systematic evaluation of </a:t>
            </a:r>
            <a:r>
              <a:rPr lang="en-US" sz="1800" strike="sngStrike" spc="-10" dirty="0">
                <a:effectLst/>
                <a:latin typeface="Arial" panose="020B0604020202020204" pitchFamily="34" charset="0"/>
                <a:ea typeface="Arial" panose="020B0604020202020204" pitchFamily="34" charset="0"/>
              </a:rPr>
              <a:t>institutional</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goals</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and</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outcomes</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to</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advance</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the</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university's</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mission.</a:t>
            </a:r>
            <a:r>
              <a:rPr lang="en-US" sz="1800" strike="sngStrike" spc="-30"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The</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assessment</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of</a:t>
            </a:r>
            <a:r>
              <a:rPr lang="en-US" sz="1800" strike="sngStrike" spc="-40"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the</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QEP</a:t>
            </a:r>
            <a:r>
              <a:rPr lang="en-US" sz="1800" strike="sngStrike" spc="-30"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goals</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and</a:t>
            </a:r>
            <a:r>
              <a:rPr lang="en-US" sz="1800" strike="sngStrike" spc="-35" dirty="0">
                <a:effectLst/>
                <a:latin typeface="Arial" panose="020B0604020202020204" pitchFamily="34" charset="0"/>
                <a:ea typeface="Arial" panose="020B0604020202020204" pitchFamily="34" charset="0"/>
              </a:rPr>
              <a:t> </a:t>
            </a:r>
            <a:r>
              <a:rPr lang="en-US" sz="1800" strike="sngStrike" spc="-10" dirty="0">
                <a:effectLst/>
                <a:latin typeface="Arial" panose="020B0604020202020204" pitchFamily="34" charset="0"/>
                <a:ea typeface="Arial" panose="020B0604020202020204" pitchFamily="34" charset="0"/>
              </a:rPr>
              <a:t>SLOs </a:t>
            </a:r>
            <a:r>
              <a:rPr lang="en-US" sz="1800" strike="sngStrike" dirty="0">
                <a:effectLst/>
                <a:latin typeface="Arial" panose="020B0604020202020204" pitchFamily="34" charset="0"/>
                <a:ea typeface="Arial" panose="020B0604020202020204" pitchFamily="34" charset="0"/>
              </a:rPr>
              <a:t>has</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been</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intentionally</a:t>
            </a:r>
            <a:r>
              <a:rPr lang="en-US" sz="1800" strike="sngStrike" spc="-3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designed</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to</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integrate</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into</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our</a:t>
            </a:r>
            <a:r>
              <a:rPr lang="en-US" sz="1800" strike="sngStrike" spc="-3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existing</a:t>
            </a:r>
            <a:r>
              <a:rPr lang="en-US" sz="1800" strike="sngStrike" spc="-3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system</a:t>
            </a:r>
            <a:r>
              <a:rPr lang="en-US" sz="1800" strike="sngStrike" spc="-3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in</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order</a:t>
            </a:r>
            <a:r>
              <a:rPr lang="en-US" sz="1800" strike="sngStrike" spc="-3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to</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generate</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annual</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impact</a:t>
            </a:r>
            <a:r>
              <a:rPr lang="en-US" sz="1800" strike="sngStrike" spc="-4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evaluation reports that provide substantial data for analysis and review</a:t>
            </a:r>
            <a:r>
              <a:rPr lang="en-US" sz="1800" strike="sngStrike" spc="-1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by relevant</a:t>
            </a:r>
            <a:r>
              <a:rPr lang="en-US" sz="1800" strike="sngStrike" spc="-1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campus</a:t>
            </a:r>
            <a:r>
              <a:rPr lang="en-US" sz="1800" strike="sngStrike" spc="-1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constituencies and</a:t>
            </a:r>
            <a:r>
              <a:rPr lang="en-US" sz="1800" strike="sngStrike" spc="-1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to facilitate the</a:t>
            </a:r>
            <a:r>
              <a:rPr lang="en-US" sz="1800" strike="sngStrike" spc="-2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use</a:t>
            </a:r>
            <a:r>
              <a:rPr lang="en-US" sz="1800" strike="sngStrike" spc="-2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of</a:t>
            </a:r>
            <a:r>
              <a:rPr lang="en-US" sz="1800" strike="sngStrike" spc="-3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these</a:t>
            </a:r>
            <a:r>
              <a:rPr lang="en-US" sz="1800" strike="sngStrike" spc="-2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data</a:t>
            </a:r>
            <a:r>
              <a:rPr lang="en-US" sz="1800" strike="sngStrike" spc="-10"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for</a:t>
            </a:r>
            <a:r>
              <a:rPr lang="en-US" sz="1800" strike="sngStrike" spc="-15" dirty="0">
                <a:effectLst/>
                <a:latin typeface="Arial" panose="020B0604020202020204" pitchFamily="34" charset="0"/>
                <a:ea typeface="Arial" panose="020B0604020202020204" pitchFamily="34" charset="0"/>
              </a:rPr>
              <a:t> </a:t>
            </a:r>
            <a:r>
              <a:rPr lang="en-US" sz="1800" strike="sngStrike" dirty="0">
                <a:effectLst/>
                <a:latin typeface="Arial" panose="020B0604020202020204" pitchFamily="34" charset="0"/>
                <a:ea typeface="Arial" panose="020B0604020202020204" pitchFamily="34" charset="0"/>
              </a:rPr>
              <a:t>improvement.</a:t>
            </a:r>
            <a:r>
              <a:rPr lang="en-US" sz="1800" strike="sngStrike" spc="-15" dirty="0">
                <a:effectLst/>
                <a:latin typeface="Arial" panose="020B0604020202020204" pitchFamily="34" charset="0"/>
                <a:ea typeface="Arial" panose="020B0604020202020204" pitchFamily="34" charset="0"/>
              </a:rPr>
              <a:t> </a:t>
            </a:r>
          </a:p>
          <a:p>
            <a:endParaRPr lang="en-US" sz="1800" spc="-15" dirty="0">
              <a:effectLst/>
              <a:latin typeface="Arial" panose="020B0604020202020204" pitchFamily="34" charset="0"/>
            </a:endParaRPr>
          </a:p>
          <a:p>
            <a:r>
              <a:rPr lang="en-US" sz="1800" spc="-15" dirty="0">
                <a:effectLst/>
                <a:latin typeface="Arial" panose="020B0604020202020204" pitchFamily="34" charset="0"/>
              </a:rPr>
              <a:t>How:</a:t>
            </a:r>
          </a:p>
          <a:p>
            <a:r>
              <a:rPr lang="en-US" sz="1800" spc="-1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QEP</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goals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and</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outputs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focus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on</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curricular</a:t>
            </a:r>
            <a:r>
              <a:rPr lang="en-US" sz="1800" spc="-5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activities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(e.g.,</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courses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and</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academic</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programs)</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as</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well </a:t>
            </a:r>
            <a:r>
              <a:rPr lang="en-US" sz="1800" dirty="0">
                <a:effectLst/>
                <a:latin typeface="Arial" panose="020B0604020202020204" pitchFamily="34" charset="0"/>
                <a:ea typeface="Arial" panose="020B0604020202020204" pitchFamily="34" charset="0"/>
              </a:rPr>
              <a:t>as</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other</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learning</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opportunities</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such</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research</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internships.</a:t>
            </a:r>
          </a:p>
          <a:p>
            <a:r>
              <a:rPr lang="en-US" sz="1800" spc="200" dirty="0">
                <a:effectLst/>
                <a:latin typeface="Gentona Medium"/>
                <a:ea typeface="Arial" panose="020B0604020202020204" pitchFamily="34" charset="0"/>
              </a:rPr>
              <a:t>The QEP SLOs are assessed via rubric associated with key assessments in Canvas. This presentation is centered on the assessment of SLOs.</a:t>
            </a:r>
          </a:p>
        </p:txBody>
      </p:sp>
      <p:sp>
        <p:nvSpPr>
          <p:cNvPr id="4" name="Slide Number Placeholder 3"/>
          <p:cNvSpPr>
            <a:spLocks noGrp="1"/>
          </p:cNvSpPr>
          <p:nvPr>
            <p:ph type="sldNum" sz="quarter" idx="5"/>
          </p:nvPr>
        </p:nvSpPr>
        <p:spPr/>
        <p:txBody>
          <a:bodyPr/>
          <a:lstStyle/>
          <a:p>
            <a:fld id="{BC126960-BD50-C743-9902-30B65879899A}" type="slidenum">
              <a:rPr lang="en-US" smtClean="0"/>
              <a:t>7</a:t>
            </a:fld>
            <a:endParaRPr lang="en-US"/>
          </a:p>
        </p:txBody>
      </p:sp>
    </p:spTree>
    <p:extLst>
      <p:ext uri="{BB962C8B-B14F-4D97-AF65-F5344CB8AC3E}">
        <p14:creationId xmlns:p14="http://schemas.microsoft.com/office/powerpoint/2010/main" val="26570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2430" marR="415925" lvl="0" indent="457200" algn="l">
              <a:lnSpc>
                <a:spcPct val="103000"/>
              </a:lnSpc>
              <a:spcBef>
                <a:spcPts val="60"/>
              </a:spcBef>
              <a:spcAft>
                <a:spcPts val="0"/>
              </a:spcAft>
            </a:pPr>
            <a:r>
              <a:rPr lang="en-US" sz="1800" dirty="0">
                <a:effectLst/>
                <a:latin typeface="Arial" panose="020B0604020202020204" pitchFamily="34" charset="0"/>
                <a:ea typeface="Arial" panose="020B0604020202020204" pitchFamily="34" charset="0"/>
              </a:rPr>
              <a:t>*Lissette*</a:t>
            </a:r>
          </a:p>
          <a:p>
            <a:pPr marL="392430" marR="415925" lvl="0" indent="457200" algn="l">
              <a:lnSpc>
                <a:spcPct val="103000"/>
              </a:lnSpc>
              <a:spcBef>
                <a:spcPts val="60"/>
              </a:spcBef>
              <a:spcAft>
                <a:spcPts val="0"/>
              </a:spcAft>
            </a:pPr>
            <a:endParaRPr lang="en-US" sz="1800" dirty="0">
              <a:effectLst/>
              <a:latin typeface="Arial" panose="020B0604020202020204" pitchFamily="34" charset="0"/>
              <a:ea typeface="Arial" panose="020B0604020202020204" pitchFamily="34" charset="0"/>
            </a:endParaRPr>
          </a:p>
          <a:p>
            <a:pPr marL="678180" marR="415925" lvl="0" indent="-285750" algn="l">
              <a:lnSpc>
                <a:spcPct val="103000"/>
              </a:lnSpc>
              <a:spcBef>
                <a:spcPts val="6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Due to</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multifaceted nature and variability of</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 applications within various disciplines across the university,</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assessment</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sub-committee</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members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agreed</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four-scale,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holistic</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rubric</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SLO.</a:t>
            </a:r>
            <a:r>
              <a:rPr lang="en-US" sz="1800" spc="-80" dirty="0">
                <a:effectLst/>
                <a:latin typeface="Arial" panose="020B0604020202020204" pitchFamily="34" charset="0"/>
                <a:ea typeface="Arial" panose="020B0604020202020204" pitchFamily="34" charset="0"/>
              </a:rPr>
              <a:t> </a:t>
            </a:r>
          </a:p>
          <a:p>
            <a:pPr marL="678180" marR="415925" lvl="0" indent="-285750" algn="l">
              <a:lnSpc>
                <a:spcPct val="103000"/>
              </a:lnSpc>
              <a:spcBef>
                <a:spcPts val="6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In this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rubric,</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SLO</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measured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using</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broadly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described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achievement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levels.</a:t>
            </a:r>
            <a:r>
              <a:rPr lang="en-US" sz="1800" spc="-50" dirty="0">
                <a:effectLst/>
                <a:latin typeface="Arial" panose="020B0604020202020204" pitchFamily="34" charset="0"/>
                <a:ea typeface="Arial" panose="020B0604020202020204" pitchFamily="34" charset="0"/>
              </a:rPr>
              <a:t> </a:t>
            </a:r>
          </a:p>
          <a:p>
            <a:pPr marL="678180" marR="415925" lvl="0" indent="-285750" algn="l">
              <a:lnSpc>
                <a:spcPct val="103000"/>
              </a:lnSpc>
              <a:spcBef>
                <a:spcPts val="6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allows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faculty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sufficient autonomy</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rating,</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accommodates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variety</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applications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discipline-specific</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skills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UF’s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200</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unique programs, and provides actionable data for institutional review and use for improvement.</a:t>
            </a:r>
          </a:p>
          <a:p>
            <a:pPr marL="678180" marR="415925" lvl="0" indent="-285750" algn="l">
              <a:lnSpc>
                <a:spcPct val="103000"/>
              </a:lnSpc>
              <a:spcBef>
                <a:spcPts val="60"/>
              </a:spcBef>
              <a:spcAft>
                <a:spcPts val="0"/>
              </a:spcAft>
              <a:buFont typeface="Arial" panose="020B0604020202020204" pitchFamily="34" charset="0"/>
              <a:buChar char="•"/>
            </a:pPr>
            <a:r>
              <a:rPr lang="en-US" sz="1800" spc="-1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six</a:t>
            </a:r>
            <a:r>
              <a:rPr lang="en-US" sz="1800" spc="-3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rubrics</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define</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performance</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indicators</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established</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for</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each</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SLO.</a:t>
            </a:r>
            <a:r>
              <a:rPr lang="en-US" sz="1800" spc="-3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Each</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rubric</a:t>
            </a:r>
            <a:r>
              <a:rPr lang="en-US" sz="1800" spc="-3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is</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based </a:t>
            </a:r>
            <a:r>
              <a:rPr lang="en-US" sz="1800" dirty="0">
                <a:effectLst/>
                <a:latin typeface="Arial" panose="020B0604020202020204" pitchFamily="34" charset="0"/>
                <a:ea typeface="Arial" panose="020B0604020202020204" pitchFamily="34" charset="0"/>
              </a:rPr>
              <a:t>on</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four-point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scale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where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three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(3)</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Target.</a:t>
            </a:r>
            <a:r>
              <a:rPr lang="en-US" sz="1800" spc="-80" dirty="0">
                <a:effectLst/>
                <a:latin typeface="Arial" panose="020B0604020202020204" pitchFamily="34" charset="0"/>
                <a:ea typeface="Arial" panose="020B0604020202020204" pitchFamily="34" charset="0"/>
              </a:rPr>
              <a:t> </a:t>
            </a:r>
          </a:p>
          <a:p>
            <a:pPr marL="678180" marR="415925" lvl="0" indent="-285750" algn="l">
              <a:lnSpc>
                <a:spcPct val="103000"/>
              </a:lnSpc>
              <a:spcBef>
                <a:spcPts val="6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four</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(4)</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shows</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performance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exceeds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Target, and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two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below</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Target.</a:t>
            </a:r>
          </a:p>
          <a:p>
            <a:pPr marL="0" marR="0">
              <a:spcBef>
                <a:spcPts val="115"/>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8</a:t>
            </a:fld>
            <a:endParaRPr lang="en-US"/>
          </a:p>
        </p:txBody>
      </p:sp>
    </p:spTree>
    <p:extLst>
      <p:ext uri="{BB962C8B-B14F-4D97-AF65-F5344CB8AC3E}">
        <p14:creationId xmlns:p14="http://schemas.microsoft.com/office/powerpoint/2010/main" val="55781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15"/>
              </a:spcBef>
              <a:spcAft>
                <a:spcPts val="0"/>
              </a:spcAft>
            </a:pPr>
            <a:r>
              <a:rPr lang="en-US" sz="1800" dirty="0">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*Lissette*</a:t>
            </a:r>
          </a:p>
          <a:p>
            <a:endParaRPr lang="en-US" dirty="0"/>
          </a:p>
          <a:p>
            <a:pPr marL="171450" indent="-171450">
              <a:buFont typeface="Arial" panose="020B0604020202020204" pitchFamily="34" charset="0"/>
              <a:buChar char="•"/>
            </a:pPr>
            <a:r>
              <a:rPr lang="en-US" dirty="0"/>
              <a:t>These are the rubrics that you will be using. </a:t>
            </a:r>
          </a:p>
          <a:p>
            <a:pPr marL="171450" indent="-171450">
              <a:buFont typeface="Arial" panose="020B0604020202020204" pitchFamily="34" charset="0"/>
              <a:buChar char="•"/>
            </a:pPr>
            <a:r>
              <a:rPr lang="en-US" dirty="0"/>
              <a:t>Each one is unique for each SLO, and as a you can see it is a reflection of the SLO at different criteria levels. </a:t>
            </a:r>
          </a:p>
        </p:txBody>
      </p:sp>
      <p:sp>
        <p:nvSpPr>
          <p:cNvPr id="4" name="Slide Number Placeholder 3"/>
          <p:cNvSpPr>
            <a:spLocks noGrp="1"/>
          </p:cNvSpPr>
          <p:nvPr>
            <p:ph type="sldNum" sz="quarter" idx="5"/>
          </p:nvPr>
        </p:nvSpPr>
        <p:spPr/>
        <p:txBody>
          <a:bodyPr/>
          <a:lstStyle/>
          <a:p>
            <a:fld id="{BC126960-BD50-C743-9902-30B65879899A}" type="slidenum">
              <a:rPr lang="en-US" smtClean="0"/>
              <a:t>9</a:t>
            </a:fld>
            <a:endParaRPr lang="en-US"/>
          </a:p>
        </p:txBody>
      </p:sp>
    </p:spTree>
    <p:extLst>
      <p:ext uri="{BB962C8B-B14F-4D97-AF65-F5344CB8AC3E}">
        <p14:creationId xmlns:p14="http://schemas.microsoft.com/office/powerpoint/2010/main" val="2123155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222017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113270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50680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75955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41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25422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91184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82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197803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userDrawn="1"/>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2682962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29931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29930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5431944"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8972AE95-B15B-11E8-BD17-3254936C0337}"/>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81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13740"/>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31372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71C966-8BC3-1780-D645-67B95C3F07CB}"/>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688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cxnSp>
        <p:nvCxnSpPr>
          <p:cNvPr id="4" name="Straight Connector 3">
            <a:extLst>
              <a:ext uri="{FF2B5EF4-FFF2-40B4-BE49-F238E27FC236}">
                <a16:creationId xmlns:a16="http://schemas.microsoft.com/office/drawing/2014/main" id="{73D2A75D-9AB1-B4E6-C059-93278297DCB3}"/>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F832ED9-F8CF-CD01-B2C6-57209B02F7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216177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1" y="2891435"/>
            <a:ext cx="12192000" cy="1248439"/>
          </a:xfrm>
        </p:spPr>
        <p:txBody>
          <a:bodyPr lIns="0" tIns="0" rIns="0" bIns="0">
            <a:noAutofit/>
          </a:bodyPr>
          <a:lstStyle>
            <a:lvl1pPr marL="0" algn="ctr" defTabSz="914400" rtl="0" eaLnBrk="1" latinLnBrk="0" hangingPunct="1">
              <a:lnSpc>
                <a:spcPct val="80000"/>
              </a:lnSpc>
              <a:spcBef>
                <a:spcPts val="95"/>
              </a:spcBef>
              <a:tabLst>
                <a:tab pos="5000625" algn="l"/>
                <a:tab pos="10304780" algn="l"/>
              </a:tabLst>
              <a:defRPr lang="en-US" sz="5400" b="1" i="1" kern="1200" spc="300"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0" y="2393511"/>
            <a:ext cx="12192000" cy="485156"/>
          </a:xfrm>
        </p:spPr>
        <p:txBody>
          <a:bodyPr lIns="0" tIns="0" rIns="0" bIns="0">
            <a:noAutofit/>
          </a:bodyPr>
          <a:lstStyle>
            <a:lvl1pPr marL="0" indent="0" algn="ctr" defTabSz="914400" rtl="0" eaLnBrk="1" latinLnBrk="0" hangingPunct="1">
              <a:lnSpc>
                <a:spcPct val="100000"/>
              </a:lnSpc>
              <a:spcBef>
                <a:spcPts val="120"/>
              </a:spcBef>
              <a:buNone/>
              <a:tabLst>
                <a:tab pos="1349375" algn="l"/>
                <a:tab pos="2849245" algn="l"/>
              </a:tabLst>
              <a:defRPr lang="en-US" sz="1800" b="0" i="0" kern="1200" spc="300"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0"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6647749"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664" y="5346392"/>
            <a:ext cx="1210249" cy="1210249"/>
          </a:xfrm>
          <a:prstGeom prst="rect">
            <a:avLst/>
          </a:prstGeom>
        </p:spPr>
      </p:pic>
      <p:sp>
        <p:nvSpPr>
          <p:cNvPr id="3" name="Title 1">
            <a:extLst>
              <a:ext uri="{FF2B5EF4-FFF2-40B4-BE49-F238E27FC236}">
                <a16:creationId xmlns:a16="http://schemas.microsoft.com/office/drawing/2014/main" id="{36335CBD-74BF-C1AC-4469-785ADCFC36FC}"/>
              </a:ext>
            </a:extLst>
          </p:cNvPr>
          <p:cNvSpPr>
            <a:spLocks noGrp="1"/>
          </p:cNvSpPr>
          <p:nvPr>
            <p:ph type="title" hasCustomPrompt="1"/>
          </p:nvPr>
        </p:nvSpPr>
        <p:spPr>
          <a:xfrm>
            <a:off x="1" y="2891435"/>
            <a:ext cx="12192000" cy="1248439"/>
          </a:xfrm>
        </p:spPr>
        <p:txBody>
          <a:bodyPr lIns="0" tIns="0" rIns="0" bIns="0">
            <a:noAutofit/>
          </a:bodyPr>
          <a:lstStyle>
            <a:lvl1pPr marL="0" algn="ctr" defTabSz="914400" rtl="0" eaLnBrk="1" latinLnBrk="0" hangingPunct="1">
              <a:lnSpc>
                <a:spcPct val="80000"/>
              </a:lnSpc>
              <a:spcBef>
                <a:spcPts val="95"/>
              </a:spcBef>
              <a:tabLst>
                <a:tab pos="5000625" algn="l"/>
                <a:tab pos="10304780" algn="l"/>
              </a:tabLst>
              <a:defRPr lang="en-US" sz="5400" b="1" i="1" kern="1200" spc="300"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4" name="Content Placeholder 20">
            <a:extLst>
              <a:ext uri="{FF2B5EF4-FFF2-40B4-BE49-F238E27FC236}">
                <a16:creationId xmlns:a16="http://schemas.microsoft.com/office/drawing/2014/main" id="{24EA01A0-0D9E-8C87-5FA5-54F68913BA94}"/>
              </a:ext>
            </a:extLst>
          </p:cNvPr>
          <p:cNvSpPr>
            <a:spLocks noGrp="1"/>
          </p:cNvSpPr>
          <p:nvPr>
            <p:ph sz="quarter" idx="10" hasCustomPrompt="1"/>
          </p:nvPr>
        </p:nvSpPr>
        <p:spPr>
          <a:xfrm>
            <a:off x="0" y="2393511"/>
            <a:ext cx="12192000" cy="485156"/>
          </a:xfrm>
        </p:spPr>
        <p:txBody>
          <a:bodyPr lIns="0" tIns="0" rIns="0" bIns="0">
            <a:noAutofit/>
          </a:bodyPr>
          <a:lstStyle>
            <a:lvl1pPr marL="0" indent="0" algn="ctr" defTabSz="914400" rtl="0" eaLnBrk="1" latinLnBrk="0" hangingPunct="1">
              <a:lnSpc>
                <a:spcPct val="100000"/>
              </a:lnSpc>
              <a:spcBef>
                <a:spcPts val="120"/>
              </a:spcBef>
              <a:buNone/>
              <a:tabLst>
                <a:tab pos="1349375" algn="l"/>
                <a:tab pos="2849245" algn="l"/>
              </a:tabLst>
              <a:defRPr lang="en-US" sz="1800" b="0" i="0" kern="1200" spc="300" dirty="0" smtClean="0">
                <a:solidFill>
                  <a:schemeClr val="accent1"/>
                </a:solidFill>
                <a:latin typeface="Gentona"/>
                <a:ea typeface="+mj-ea"/>
                <a:cs typeface="Gentona"/>
              </a:defRPr>
            </a:lvl1pPr>
          </a:lstStyle>
          <a:p>
            <a:pPr lvl="0"/>
            <a:r>
              <a:rPr lang="en-US" dirty="0"/>
              <a:t>CLICK TO ADD TITLE SETUP LINE</a:t>
            </a:r>
          </a:p>
        </p:txBody>
      </p:sp>
      <p:sp>
        <p:nvSpPr>
          <p:cNvPr id="5" name="Content Placeholder 22">
            <a:extLst>
              <a:ext uri="{FF2B5EF4-FFF2-40B4-BE49-F238E27FC236}">
                <a16:creationId xmlns:a16="http://schemas.microsoft.com/office/drawing/2014/main" id="{50370010-BA5D-23A9-3FBD-F60C39011C66}"/>
              </a:ext>
            </a:extLst>
          </p:cNvPr>
          <p:cNvSpPr>
            <a:spLocks noGrp="1"/>
          </p:cNvSpPr>
          <p:nvPr>
            <p:ph sz="quarter" idx="11" hasCustomPrompt="1"/>
          </p:nvPr>
        </p:nvSpPr>
        <p:spPr>
          <a:xfrm>
            <a:off x="0"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DATE</a:t>
            </a:r>
          </a:p>
        </p:txBody>
      </p:sp>
      <p:sp>
        <p:nvSpPr>
          <p:cNvPr id="6" name="Content Placeholder 24">
            <a:extLst>
              <a:ext uri="{FF2B5EF4-FFF2-40B4-BE49-F238E27FC236}">
                <a16:creationId xmlns:a16="http://schemas.microsoft.com/office/drawing/2014/main" id="{7CD45108-5F20-4FE1-DAD6-C967DB510648}"/>
              </a:ext>
            </a:extLst>
          </p:cNvPr>
          <p:cNvSpPr>
            <a:spLocks noGrp="1"/>
          </p:cNvSpPr>
          <p:nvPr>
            <p:ph sz="quarter" idx="12" hasCustomPrompt="1"/>
          </p:nvPr>
        </p:nvSpPr>
        <p:spPr>
          <a:xfrm>
            <a:off x="6647749"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PRESENTER NAME</a:t>
            </a:r>
          </a:p>
        </p:txBody>
      </p:sp>
      <p:pic>
        <p:nvPicPr>
          <p:cNvPr id="7" name="Picture 6">
            <a:extLst>
              <a:ext uri="{FF2B5EF4-FFF2-40B4-BE49-F238E27FC236}">
                <a16:creationId xmlns:a16="http://schemas.microsoft.com/office/drawing/2014/main" id="{00C1633B-9599-3A12-B6E5-97A3E944F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5664" y="5346392"/>
            <a:ext cx="1210249" cy="1210249"/>
          </a:xfrm>
          <a:prstGeom prst="rect">
            <a:avLst/>
          </a:prstGeom>
        </p:spPr>
      </p:pic>
    </p:spTree>
    <p:extLst>
      <p:ext uri="{BB962C8B-B14F-4D97-AF65-F5344CB8AC3E}">
        <p14:creationId xmlns:p14="http://schemas.microsoft.com/office/powerpoint/2010/main" val="191054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22712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Title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1" y="2592130"/>
            <a:ext cx="6206185" cy="1248439"/>
          </a:xfrm>
        </p:spPr>
        <p:txBody>
          <a:bodyPr lIns="0" tIns="0" rIns="0" bIns="0" anchor="b" anchorCtr="0">
            <a:noAutofit/>
          </a:bodyPr>
          <a:lstStyle>
            <a:lvl1pPr marL="0" algn="l" defTabSz="914400" rtl="0" eaLnBrk="1" latinLnBrk="0" hangingPunct="1">
              <a:lnSpc>
                <a:spcPct val="80000"/>
              </a:lnSpc>
              <a:spcBef>
                <a:spcPts val="95"/>
              </a:spcBef>
              <a:tabLst>
                <a:tab pos="5000625" algn="l"/>
                <a:tab pos="10304780" algn="l"/>
              </a:tabLst>
              <a:defRPr lang="en-US" sz="3200" b="1" i="0" kern="1200" spc="300"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2" y="4024811"/>
            <a:ext cx="3179137" cy="940594"/>
          </a:xfrm>
        </p:spPr>
        <p:txBody>
          <a:bodyPr lIns="0" tIns="0" rIns="0" bIns="0" anchor="ctr" anchorCtr="0">
            <a:noAutofit/>
          </a:bodyPr>
          <a:lstStyle>
            <a:lvl1pPr marL="0" indent="0" algn="ctr" defTabSz="914400" rtl="0" eaLnBrk="1" latinLnBrk="0" hangingPunct="1">
              <a:lnSpc>
                <a:spcPct val="100000"/>
              </a:lnSpc>
              <a:spcBef>
                <a:spcPts val="120"/>
              </a:spcBef>
              <a:buNone/>
              <a:tabLst>
                <a:tab pos="1349375" algn="l"/>
                <a:tab pos="2849245" algn="l"/>
              </a:tabLst>
              <a:defRPr lang="en-US" sz="1400" b="1" i="1" kern="1200" spc="20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1" y="5917253"/>
            <a:ext cx="5901071" cy="172452"/>
          </a:xfrm>
        </p:spPr>
        <p:txBody>
          <a:bodyPr lIns="0" tIns="0" rIns="0" bIns="0">
            <a:noAutofit/>
          </a:bodyPr>
          <a:lstStyle>
            <a:lvl1pPr marL="0" indent="0" algn="l">
              <a:buNone/>
              <a:defRPr sz="1400" b="1" i="0" spc="300">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1" y="6132236"/>
            <a:ext cx="5901070" cy="116683"/>
          </a:xfrm>
        </p:spPr>
        <p:txBody>
          <a:bodyPr lIns="0" tIns="0" rIns="0" bIns="0">
            <a:noAutofit/>
          </a:bodyPr>
          <a:lstStyle>
            <a:lvl1pPr marL="0" indent="0" algn="l">
              <a:buNone/>
              <a:defRPr lang="en-US" sz="1100" b="1" i="1" kern="1200" spc="0" dirty="0">
                <a:solidFill>
                  <a:srgbClr val="FFFFFF"/>
                </a:solidFill>
                <a:latin typeface="Gentona SemiBold Italic"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p:nvSpPr>
        <p:spPr>
          <a:xfrm>
            <a:off x="425301" y="3982138"/>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6" y="553279"/>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301" y="436620"/>
            <a:ext cx="998777" cy="998777"/>
          </a:xfrm>
          <a:prstGeom prst="rect">
            <a:avLst/>
          </a:prstGeom>
        </p:spPr>
      </p:pic>
      <p:sp>
        <p:nvSpPr>
          <p:cNvPr id="4" name="Rounded Rectangle 2">
            <a:extLst>
              <a:ext uri="{FF2B5EF4-FFF2-40B4-BE49-F238E27FC236}">
                <a16:creationId xmlns:a16="http://schemas.microsoft.com/office/drawing/2014/main" id="{0DFFDA99-4CC7-33AF-7F48-2B769A67E93F}"/>
              </a:ext>
            </a:extLst>
          </p:cNvPr>
          <p:cNvSpPr/>
          <p:nvPr userDrawn="1"/>
        </p:nvSpPr>
        <p:spPr>
          <a:xfrm>
            <a:off x="425301" y="3982138"/>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7B7C1F2-4439-C1AA-37CF-CF52727FB550}"/>
              </a:ext>
            </a:extLst>
          </p:cNvPr>
          <p:cNvCxnSpPr>
            <a:cxnSpLocks/>
          </p:cNvCxnSpPr>
          <p:nvPr userDrawn="1"/>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618B757-AA47-EAF3-5598-A5C750463F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301" y="436620"/>
            <a:ext cx="998777" cy="998777"/>
          </a:xfrm>
          <a:prstGeom prst="rect">
            <a:avLst/>
          </a:prstGeom>
        </p:spPr>
      </p:pic>
    </p:spTree>
    <p:extLst>
      <p:ext uri="{BB962C8B-B14F-4D97-AF65-F5344CB8AC3E}">
        <p14:creationId xmlns:p14="http://schemas.microsoft.com/office/powerpoint/2010/main" val="781533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061103"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3913624" y="1731963"/>
            <a:ext cx="4125195"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3913624" y="5108946"/>
            <a:ext cx="4125195" cy="1358900"/>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59" name="Group 58">
            <a:extLst>
              <a:ext uri="{FF2B5EF4-FFF2-40B4-BE49-F238E27FC236}">
                <a16:creationId xmlns:a16="http://schemas.microsoft.com/office/drawing/2014/main" id="{FA947BC9-9906-B044-B30A-68982AC5136D}"/>
              </a:ext>
            </a:extLst>
          </p:cNvPr>
          <p:cNvGrpSpPr/>
          <p:nvPr/>
        </p:nvGrpSpPr>
        <p:grpSpPr>
          <a:xfrm>
            <a:off x="97535" y="2509520"/>
            <a:ext cx="11692119" cy="1930400"/>
            <a:chOff x="240378" y="4083645"/>
            <a:chExt cx="19619509" cy="3664909"/>
          </a:xfrm>
        </p:grpSpPr>
        <p:sp>
          <p:nvSpPr>
            <p:cNvPr id="60" name="object 7">
              <a:extLst>
                <a:ext uri="{FF2B5EF4-FFF2-40B4-BE49-F238E27FC236}">
                  <a16:creationId xmlns:a16="http://schemas.microsoft.com/office/drawing/2014/main" id="{80640D98-B291-6645-8306-3D8792CF6CE6}"/>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61" name="object 8">
              <a:extLst>
                <a:ext uri="{FF2B5EF4-FFF2-40B4-BE49-F238E27FC236}">
                  <a16:creationId xmlns:a16="http://schemas.microsoft.com/office/drawing/2014/main" id="{485D1293-9E15-A748-8D58-D23ACDC46398}"/>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63" name="object 10">
              <a:extLst>
                <a:ext uri="{FF2B5EF4-FFF2-40B4-BE49-F238E27FC236}">
                  <a16:creationId xmlns:a16="http://schemas.microsoft.com/office/drawing/2014/main" id="{0510D2EC-A71E-5248-875A-9E734ACDE9E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11">
              <a:extLst>
                <a:ext uri="{FF2B5EF4-FFF2-40B4-BE49-F238E27FC236}">
                  <a16:creationId xmlns:a16="http://schemas.microsoft.com/office/drawing/2014/main" id="{00003A82-A8D8-4946-A2FE-151872D24A0D}"/>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12">
              <a:extLst>
                <a:ext uri="{FF2B5EF4-FFF2-40B4-BE49-F238E27FC236}">
                  <a16:creationId xmlns:a16="http://schemas.microsoft.com/office/drawing/2014/main" id="{2E7A9E87-646F-954A-A25B-73D09AF5CD97}"/>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13">
              <a:extLst>
                <a:ext uri="{FF2B5EF4-FFF2-40B4-BE49-F238E27FC236}">
                  <a16:creationId xmlns:a16="http://schemas.microsoft.com/office/drawing/2014/main" id="{4A27ADFE-F218-1B4A-809E-4320DF9C97B4}"/>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67" name="object 14">
              <a:extLst>
                <a:ext uri="{FF2B5EF4-FFF2-40B4-BE49-F238E27FC236}">
                  <a16:creationId xmlns:a16="http://schemas.microsoft.com/office/drawing/2014/main" id="{6F5A039D-511F-9447-B200-3F6C26112F4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p>
          </p:txBody>
        </p:sp>
        <p:sp>
          <p:nvSpPr>
            <p:cNvPr id="68" name="object 15">
              <a:extLst>
                <a:ext uri="{FF2B5EF4-FFF2-40B4-BE49-F238E27FC236}">
                  <a16:creationId xmlns:a16="http://schemas.microsoft.com/office/drawing/2014/main" id="{5F695F29-C382-AA46-9441-79AFBB33D8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a:p>
          </p:txBody>
        </p:sp>
        <p:sp>
          <p:nvSpPr>
            <p:cNvPr id="69" name="object 16">
              <a:extLst>
                <a:ext uri="{FF2B5EF4-FFF2-40B4-BE49-F238E27FC236}">
                  <a16:creationId xmlns:a16="http://schemas.microsoft.com/office/drawing/2014/main" id="{CF57C7E7-236E-5747-BC21-2B7A4B310971}"/>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70" name="object 17">
              <a:extLst>
                <a:ext uri="{FF2B5EF4-FFF2-40B4-BE49-F238E27FC236}">
                  <a16:creationId xmlns:a16="http://schemas.microsoft.com/office/drawing/2014/main" id="{CC2F267F-D852-5644-A8EB-E3C0A50285D5}"/>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71" name="object 18">
              <a:extLst>
                <a:ext uri="{FF2B5EF4-FFF2-40B4-BE49-F238E27FC236}">
                  <a16:creationId xmlns:a16="http://schemas.microsoft.com/office/drawing/2014/main" id="{3D4CEAB5-907E-354D-8BBC-52D2B8327B31}"/>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p>
          </p:txBody>
        </p:sp>
        <p:sp>
          <p:nvSpPr>
            <p:cNvPr id="72" name="object 19">
              <a:extLst>
                <a:ext uri="{FF2B5EF4-FFF2-40B4-BE49-F238E27FC236}">
                  <a16:creationId xmlns:a16="http://schemas.microsoft.com/office/drawing/2014/main" id="{31417C22-3690-3742-9682-F5F58C88724E}"/>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73" name="object 20">
              <a:extLst>
                <a:ext uri="{FF2B5EF4-FFF2-40B4-BE49-F238E27FC236}">
                  <a16:creationId xmlns:a16="http://schemas.microsoft.com/office/drawing/2014/main" id="{DABB4064-C1A1-9F42-94FD-38CFE3331A7A}"/>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74" name="object 21">
              <a:extLst>
                <a:ext uri="{FF2B5EF4-FFF2-40B4-BE49-F238E27FC236}">
                  <a16:creationId xmlns:a16="http://schemas.microsoft.com/office/drawing/2014/main" id="{80E89B1B-8A92-3848-8A50-1F65449BC0E6}"/>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5" name="object 22">
              <a:extLst>
                <a:ext uri="{FF2B5EF4-FFF2-40B4-BE49-F238E27FC236}">
                  <a16:creationId xmlns:a16="http://schemas.microsoft.com/office/drawing/2014/main" id="{62EEBB27-1388-1E46-8386-E27D84C15447}"/>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77" name="object 24">
              <a:extLst>
                <a:ext uri="{FF2B5EF4-FFF2-40B4-BE49-F238E27FC236}">
                  <a16:creationId xmlns:a16="http://schemas.microsoft.com/office/drawing/2014/main" id="{66CDEB0C-3566-4D45-9173-B6CB35F86EA4}"/>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sp>
          <p:nvSpPr>
            <p:cNvPr id="81" name="object 28">
              <a:extLst>
                <a:ext uri="{FF2B5EF4-FFF2-40B4-BE49-F238E27FC236}">
                  <a16:creationId xmlns:a16="http://schemas.microsoft.com/office/drawing/2014/main" id="{A86B55A8-AD85-8148-87D5-A2371C99D8D2}"/>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3" name="Group 2">
            <a:extLst>
              <a:ext uri="{FF2B5EF4-FFF2-40B4-BE49-F238E27FC236}">
                <a16:creationId xmlns:a16="http://schemas.microsoft.com/office/drawing/2014/main" id="{DE2CC216-DE4E-C85E-6E5E-166C474010EB}"/>
              </a:ext>
            </a:extLst>
          </p:cNvPr>
          <p:cNvGrpSpPr/>
          <p:nvPr userDrawn="1"/>
        </p:nvGrpSpPr>
        <p:grpSpPr>
          <a:xfrm>
            <a:off x="97535" y="2509520"/>
            <a:ext cx="11692119" cy="1930400"/>
            <a:chOff x="240378" y="4083645"/>
            <a:chExt cx="19619509" cy="3664909"/>
          </a:xfrm>
        </p:grpSpPr>
        <p:sp>
          <p:nvSpPr>
            <p:cNvPr id="4" name="object 7">
              <a:extLst>
                <a:ext uri="{FF2B5EF4-FFF2-40B4-BE49-F238E27FC236}">
                  <a16:creationId xmlns:a16="http://schemas.microsoft.com/office/drawing/2014/main" id="{80EC1FCA-A100-C3E8-1A22-48827A90AFED}"/>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5" name="object 8">
              <a:extLst>
                <a:ext uri="{FF2B5EF4-FFF2-40B4-BE49-F238E27FC236}">
                  <a16:creationId xmlns:a16="http://schemas.microsoft.com/office/drawing/2014/main" id="{A57C0B4F-DD60-CCCA-E1D6-4EF42A879083}"/>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 name="object 9">
              <a:extLst>
                <a:ext uri="{FF2B5EF4-FFF2-40B4-BE49-F238E27FC236}">
                  <a16:creationId xmlns:a16="http://schemas.microsoft.com/office/drawing/2014/main" id="{454C5BAE-30E8-4A13-1BED-7774E283C87B}"/>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 name="object 10">
              <a:extLst>
                <a:ext uri="{FF2B5EF4-FFF2-40B4-BE49-F238E27FC236}">
                  <a16:creationId xmlns:a16="http://schemas.microsoft.com/office/drawing/2014/main" id="{7BC49A4A-4867-1179-AF78-28B98BC52C8F}"/>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8" name="object 11">
              <a:extLst>
                <a:ext uri="{FF2B5EF4-FFF2-40B4-BE49-F238E27FC236}">
                  <a16:creationId xmlns:a16="http://schemas.microsoft.com/office/drawing/2014/main" id="{F01749DC-48BE-16A0-FC9B-DC693787F7B7}"/>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 name="object 12">
              <a:extLst>
                <a:ext uri="{FF2B5EF4-FFF2-40B4-BE49-F238E27FC236}">
                  <a16:creationId xmlns:a16="http://schemas.microsoft.com/office/drawing/2014/main" id="{D5211902-C19C-7FC1-3FF3-1DB072EE543B}"/>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0" name="object 13">
              <a:extLst>
                <a:ext uri="{FF2B5EF4-FFF2-40B4-BE49-F238E27FC236}">
                  <a16:creationId xmlns:a16="http://schemas.microsoft.com/office/drawing/2014/main" id="{04654635-DA28-81A0-377D-3FA081B82C11}"/>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1" name="object 14">
              <a:extLst>
                <a:ext uri="{FF2B5EF4-FFF2-40B4-BE49-F238E27FC236}">
                  <a16:creationId xmlns:a16="http://schemas.microsoft.com/office/drawing/2014/main" id="{CCCDC9E4-4B83-12F9-4254-795B6A0CD03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p>
          </p:txBody>
        </p:sp>
        <p:sp>
          <p:nvSpPr>
            <p:cNvPr id="12" name="object 15">
              <a:extLst>
                <a:ext uri="{FF2B5EF4-FFF2-40B4-BE49-F238E27FC236}">
                  <a16:creationId xmlns:a16="http://schemas.microsoft.com/office/drawing/2014/main" id="{452C4548-E5D2-D64D-C129-D2A4CDFC4361}"/>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a:p>
          </p:txBody>
        </p:sp>
        <p:sp>
          <p:nvSpPr>
            <p:cNvPr id="13" name="object 16">
              <a:extLst>
                <a:ext uri="{FF2B5EF4-FFF2-40B4-BE49-F238E27FC236}">
                  <a16:creationId xmlns:a16="http://schemas.microsoft.com/office/drawing/2014/main" id="{5DB3207E-6F45-8D69-B5C6-82F428FD3A3C}"/>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14" name="object 17">
              <a:extLst>
                <a:ext uri="{FF2B5EF4-FFF2-40B4-BE49-F238E27FC236}">
                  <a16:creationId xmlns:a16="http://schemas.microsoft.com/office/drawing/2014/main" id="{0CCF4DEC-F220-A78B-D3D3-AFCFCBA417BB}"/>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15" name="object 18">
              <a:extLst>
                <a:ext uri="{FF2B5EF4-FFF2-40B4-BE49-F238E27FC236}">
                  <a16:creationId xmlns:a16="http://schemas.microsoft.com/office/drawing/2014/main" id="{A36F74FA-3F1E-353E-4EB1-2F6EAA13E1D5}"/>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p>
          </p:txBody>
        </p:sp>
        <p:sp>
          <p:nvSpPr>
            <p:cNvPr id="16" name="object 19">
              <a:extLst>
                <a:ext uri="{FF2B5EF4-FFF2-40B4-BE49-F238E27FC236}">
                  <a16:creationId xmlns:a16="http://schemas.microsoft.com/office/drawing/2014/main" id="{63B8E6D6-62C8-B61F-CAAE-A19D42ADD745}"/>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17" name="object 20">
              <a:extLst>
                <a:ext uri="{FF2B5EF4-FFF2-40B4-BE49-F238E27FC236}">
                  <a16:creationId xmlns:a16="http://schemas.microsoft.com/office/drawing/2014/main" id="{44EC8750-CA73-B9D6-AD50-428E3C4369E8}"/>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8" name="object 21">
              <a:extLst>
                <a:ext uri="{FF2B5EF4-FFF2-40B4-BE49-F238E27FC236}">
                  <a16:creationId xmlns:a16="http://schemas.microsoft.com/office/drawing/2014/main" id="{40EC058E-71A5-CEE6-747B-C072AFE663F8}"/>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9" name="object 22">
              <a:extLst>
                <a:ext uri="{FF2B5EF4-FFF2-40B4-BE49-F238E27FC236}">
                  <a16:creationId xmlns:a16="http://schemas.microsoft.com/office/drawing/2014/main" id="{072A0E79-710A-AEED-9BD7-D79FACAB9E76}"/>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0" name="object 23">
              <a:extLst>
                <a:ext uri="{FF2B5EF4-FFF2-40B4-BE49-F238E27FC236}">
                  <a16:creationId xmlns:a16="http://schemas.microsoft.com/office/drawing/2014/main" id="{9B688006-70E9-2A93-3EDB-044DFDB7279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21" name="object 24">
              <a:extLst>
                <a:ext uri="{FF2B5EF4-FFF2-40B4-BE49-F238E27FC236}">
                  <a16:creationId xmlns:a16="http://schemas.microsoft.com/office/drawing/2014/main" id="{B3A15DE9-5C81-68F7-06BC-7584B1969855}"/>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p>
          </p:txBody>
        </p:sp>
        <p:sp>
          <p:nvSpPr>
            <p:cNvPr id="22" name="object 25">
              <a:extLst>
                <a:ext uri="{FF2B5EF4-FFF2-40B4-BE49-F238E27FC236}">
                  <a16:creationId xmlns:a16="http://schemas.microsoft.com/office/drawing/2014/main" id="{1A00D090-F902-7ED0-5CBD-91D15AB2D7B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3" name="object 26">
              <a:extLst>
                <a:ext uri="{FF2B5EF4-FFF2-40B4-BE49-F238E27FC236}">
                  <a16:creationId xmlns:a16="http://schemas.microsoft.com/office/drawing/2014/main" id="{79FA9DDB-AB7A-EA9F-7CFD-D8A77865064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4" name="object 27">
              <a:extLst>
                <a:ext uri="{FF2B5EF4-FFF2-40B4-BE49-F238E27FC236}">
                  <a16:creationId xmlns:a16="http://schemas.microsoft.com/office/drawing/2014/main" id="{A57AD6F1-0215-7AE2-0499-65DA44D33E8A}"/>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sp>
          <p:nvSpPr>
            <p:cNvPr id="25" name="object 28">
              <a:extLst>
                <a:ext uri="{FF2B5EF4-FFF2-40B4-BE49-F238E27FC236}">
                  <a16:creationId xmlns:a16="http://schemas.microsoft.com/office/drawing/2014/main" id="{A21A5266-B40E-D789-669F-D960F60E09C0}"/>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26" name="Slide Number Placeholder 5">
            <a:extLst>
              <a:ext uri="{FF2B5EF4-FFF2-40B4-BE49-F238E27FC236}">
                <a16:creationId xmlns:a16="http://schemas.microsoft.com/office/drawing/2014/main" id="{BA8AFE10-AFE0-F46D-FD4F-E2102BED5F9E}"/>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0948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5" name="Slide Number Placeholder 4">
            <a:extLst>
              <a:ext uri="{FF2B5EF4-FFF2-40B4-BE49-F238E27FC236}">
                <a16:creationId xmlns:a16="http://schemas.microsoft.com/office/drawing/2014/main" id="{F62A5DB0-4924-BB49-820C-024D595F7CA7}"/>
              </a:ext>
            </a:extLst>
          </p:cNvPr>
          <p:cNvSpPr>
            <a:spLocks noGrp="1"/>
          </p:cNvSpPr>
          <p:nvPr>
            <p:ph type="sldNum" sz="quarter" idx="12"/>
          </p:nvPr>
        </p:nvSpPr>
        <p:spPr>
          <a:xfrm>
            <a:off x="9448800" y="6467846"/>
            <a:ext cx="2743200" cy="365125"/>
          </a:xfrm>
        </p:spPr>
        <p:txBody>
          <a:bodyPr/>
          <a:lstStyle>
            <a:lvl1pPr>
              <a:defRPr b="1" i="0">
                <a:solidFill>
                  <a:srgbClr val="FFFFFF"/>
                </a:solidFill>
                <a:latin typeface="Gentona Book" pitchFamily="2" charset="77"/>
              </a:defRPr>
            </a:lvl1pPr>
          </a:lstStyle>
          <a:p>
            <a:fld id="{56B21313-48D6-BF45-9C7F-8CB603AB36D7}" type="slidenum">
              <a:rPr lang="en-US" smtClean="0"/>
              <a:pPr/>
              <a:t>‹#›</a:t>
            </a:fld>
            <a:endParaRPr lang="en-US"/>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85" name="Group 84">
            <a:extLst>
              <a:ext uri="{FF2B5EF4-FFF2-40B4-BE49-F238E27FC236}">
                <a16:creationId xmlns:a16="http://schemas.microsoft.com/office/drawing/2014/main" id="{692053BC-100E-1E4C-8584-91DF3A12FF64}"/>
              </a:ext>
            </a:extLst>
          </p:cNvPr>
          <p:cNvGrpSpPr/>
          <p:nvPr/>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0F0170D2-CE66-DB9E-D15B-7223F6E7DA3A}"/>
              </a:ext>
            </a:extLst>
          </p:cNvPr>
          <p:cNvGrpSpPr/>
          <p:nvPr userDrawn="1"/>
        </p:nvGrpSpPr>
        <p:grpSpPr>
          <a:xfrm>
            <a:off x="97535" y="2597085"/>
            <a:ext cx="11692127" cy="1663832"/>
            <a:chOff x="240378" y="4483837"/>
            <a:chExt cx="19200675" cy="2548833"/>
          </a:xfrm>
        </p:grpSpPr>
        <p:sp>
          <p:nvSpPr>
            <p:cNvPr id="4" name="object 8">
              <a:extLst>
                <a:ext uri="{FF2B5EF4-FFF2-40B4-BE49-F238E27FC236}">
                  <a16:creationId xmlns:a16="http://schemas.microsoft.com/office/drawing/2014/main" id="{BD18443A-1C7B-C2BA-6850-D34D13E82676}"/>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6" name="object 9">
              <a:extLst>
                <a:ext uri="{FF2B5EF4-FFF2-40B4-BE49-F238E27FC236}">
                  <a16:creationId xmlns:a16="http://schemas.microsoft.com/office/drawing/2014/main" id="{8FA461C3-4D0A-848B-2EAE-766442D9833C}"/>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7" name="object 10">
              <a:extLst>
                <a:ext uri="{FF2B5EF4-FFF2-40B4-BE49-F238E27FC236}">
                  <a16:creationId xmlns:a16="http://schemas.microsoft.com/office/drawing/2014/main" id="{AF68D1FB-C6CA-EC63-7878-044D786483BC}"/>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 name="object 11">
              <a:extLst>
                <a:ext uri="{FF2B5EF4-FFF2-40B4-BE49-F238E27FC236}">
                  <a16:creationId xmlns:a16="http://schemas.microsoft.com/office/drawing/2014/main" id="{97693081-7170-3666-CBC9-FD43036CEB17}"/>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 name="object 12">
              <a:extLst>
                <a:ext uri="{FF2B5EF4-FFF2-40B4-BE49-F238E27FC236}">
                  <a16:creationId xmlns:a16="http://schemas.microsoft.com/office/drawing/2014/main" id="{EA00DFD4-104E-8FEB-38CF-A43659955D0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0" name="object 13">
              <a:extLst>
                <a:ext uri="{FF2B5EF4-FFF2-40B4-BE49-F238E27FC236}">
                  <a16:creationId xmlns:a16="http://schemas.microsoft.com/office/drawing/2014/main" id="{68AB5BF1-C621-9C33-11F6-AC05643DC3A7}"/>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1" name="object 14">
              <a:extLst>
                <a:ext uri="{FF2B5EF4-FFF2-40B4-BE49-F238E27FC236}">
                  <a16:creationId xmlns:a16="http://schemas.microsoft.com/office/drawing/2014/main" id="{FBF990E6-1EE0-CC88-851A-1ECBA20A4043}"/>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2" name="object 15">
              <a:extLst>
                <a:ext uri="{FF2B5EF4-FFF2-40B4-BE49-F238E27FC236}">
                  <a16:creationId xmlns:a16="http://schemas.microsoft.com/office/drawing/2014/main" id="{C937D2A3-6BBC-6B1C-98D5-3AF88A3C4D10}"/>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3" name="object 16">
              <a:extLst>
                <a:ext uri="{FF2B5EF4-FFF2-40B4-BE49-F238E27FC236}">
                  <a16:creationId xmlns:a16="http://schemas.microsoft.com/office/drawing/2014/main" id="{CD9EB4B5-2E13-874F-26A7-CC9443F8310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4" name="object 17">
              <a:extLst>
                <a:ext uri="{FF2B5EF4-FFF2-40B4-BE49-F238E27FC236}">
                  <a16:creationId xmlns:a16="http://schemas.microsoft.com/office/drawing/2014/main" id="{DD59FF75-D68C-7A53-997F-F6B21D24792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15" name="object 18">
              <a:extLst>
                <a:ext uri="{FF2B5EF4-FFF2-40B4-BE49-F238E27FC236}">
                  <a16:creationId xmlns:a16="http://schemas.microsoft.com/office/drawing/2014/main" id="{4AD34BA2-6925-9B81-6DCA-E0B41FB227F3}"/>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16" name="object 19">
              <a:extLst>
                <a:ext uri="{FF2B5EF4-FFF2-40B4-BE49-F238E27FC236}">
                  <a16:creationId xmlns:a16="http://schemas.microsoft.com/office/drawing/2014/main" id="{80ABF2BC-C5BC-0A77-D266-FDA288B414FC}"/>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17" name="object 20">
              <a:extLst>
                <a:ext uri="{FF2B5EF4-FFF2-40B4-BE49-F238E27FC236}">
                  <a16:creationId xmlns:a16="http://schemas.microsoft.com/office/drawing/2014/main" id="{361C2B48-4862-5998-0260-A9DAB8F0CE07}"/>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18" name="object 21">
              <a:extLst>
                <a:ext uri="{FF2B5EF4-FFF2-40B4-BE49-F238E27FC236}">
                  <a16:creationId xmlns:a16="http://schemas.microsoft.com/office/drawing/2014/main" id="{D2322C16-1F84-0B7E-60E4-6CCEA4EBB78E}"/>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9" name="object 22">
              <a:extLst>
                <a:ext uri="{FF2B5EF4-FFF2-40B4-BE49-F238E27FC236}">
                  <a16:creationId xmlns:a16="http://schemas.microsoft.com/office/drawing/2014/main" id="{7F9017BC-0EF5-F568-615D-911336B06C94}"/>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0" name="object 23">
              <a:extLst>
                <a:ext uri="{FF2B5EF4-FFF2-40B4-BE49-F238E27FC236}">
                  <a16:creationId xmlns:a16="http://schemas.microsoft.com/office/drawing/2014/main" id="{DF4E6699-D891-4979-E26F-848C5C408491}"/>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1" name="object 24">
              <a:extLst>
                <a:ext uri="{FF2B5EF4-FFF2-40B4-BE49-F238E27FC236}">
                  <a16:creationId xmlns:a16="http://schemas.microsoft.com/office/drawing/2014/main" id="{97465198-C991-4E09-6EAA-CAB86B0696A8}"/>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2" name="object 25">
              <a:extLst>
                <a:ext uri="{FF2B5EF4-FFF2-40B4-BE49-F238E27FC236}">
                  <a16:creationId xmlns:a16="http://schemas.microsoft.com/office/drawing/2014/main" id="{C5957ACA-284C-2A26-28CF-F2E7EEB8DF8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3" name="object 26">
              <a:extLst>
                <a:ext uri="{FF2B5EF4-FFF2-40B4-BE49-F238E27FC236}">
                  <a16:creationId xmlns:a16="http://schemas.microsoft.com/office/drawing/2014/main" id="{0142AE27-1803-47FD-5701-0803504925E8}"/>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4" name="object 27">
              <a:extLst>
                <a:ext uri="{FF2B5EF4-FFF2-40B4-BE49-F238E27FC236}">
                  <a16:creationId xmlns:a16="http://schemas.microsoft.com/office/drawing/2014/main" id="{D43F30E7-B887-ACFA-04FC-9D822D77DDC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5" name="object 28">
              <a:extLst>
                <a:ext uri="{FF2B5EF4-FFF2-40B4-BE49-F238E27FC236}">
                  <a16:creationId xmlns:a16="http://schemas.microsoft.com/office/drawing/2014/main" id="{20D05AF6-7A1A-19AB-9C6F-8B9FD5012F46}"/>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26" name="object 29">
              <a:extLst>
                <a:ext uri="{FF2B5EF4-FFF2-40B4-BE49-F238E27FC236}">
                  <a16:creationId xmlns:a16="http://schemas.microsoft.com/office/drawing/2014/main" id="{4131B699-2562-7045-A10D-B2A8B124F7A6}"/>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450524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3" name="Group 2">
            <a:extLst>
              <a:ext uri="{FF2B5EF4-FFF2-40B4-BE49-F238E27FC236}">
                <a16:creationId xmlns:a16="http://schemas.microsoft.com/office/drawing/2014/main" id="{135C9DF9-4931-43CD-1CDD-7B389A61DA2F}"/>
              </a:ext>
            </a:extLst>
          </p:cNvPr>
          <p:cNvGrpSpPr/>
          <p:nvPr userDrawn="1"/>
        </p:nvGrpSpPr>
        <p:grpSpPr>
          <a:xfrm>
            <a:off x="97536" y="2597084"/>
            <a:ext cx="11692128" cy="1663833"/>
            <a:chOff x="240378" y="4483837"/>
            <a:chExt cx="19200675" cy="2548833"/>
          </a:xfrm>
        </p:grpSpPr>
        <p:sp>
          <p:nvSpPr>
            <p:cNvPr id="4" name="object 7">
              <a:extLst>
                <a:ext uri="{FF2B5EF4-FFF2-40B4-BE49-F238E27FC236}">
                  <a16:creationId xmlns:a16="http://schemas.microsoft.com/office/drawing/2014/main" id="{F4F751F8-5D31-7ED7-4708-417044DF49DA}"/>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5" name="object 8">
              <a:extLst>
                <a:ext uri="{FF2B5EF4-FFF2-40B4-BE49-F238E27FC236}">
                  <a16:creationId xmlns:a16="http://schemas.microsoft.com/office/drawing/2014/main" id="{128B9537-5092-39C0-28C3-21FAFC7A5F5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6" name="object 9">
              <a:extLst>
                <a:ext uri="{FF2B5EF4-FFF2-40B4-BE49-F238E27FC236}">
                  <a16:creationId xmlns:a16="http://schemas.microsoft.com/office/drawing/2014/main" id="{D7705F20-516F-F37D-5F3D-0766BD39C1D7}"/>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 name="object 10">
              <a:extLst>
                <a:ext uri="{FF2B5EF4-FFF2-40B4-BE49-F238E27FC236}">
                  <a16:creationId xmlns:a16="http://schemas.microsoft.com/office/drawing/2014/main" id="{4C191496-8281-6CC8-76F0-83587FE00A23}"/>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8" name="object 11">
              <a:extLst>
                <a:ext uri="{FF2B5EF4-FFF2-40B4-BE49-F238E27FC236}">
                  <a16:creationId xmlns:a16="http://schemas.microsoft.com/office/drawing/2014/main" id="{48EDB08C-9CF5-E5B7-17DC-AA91A6D62EB4}"/>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32" name="object 12">
              <a:extLst>
                <a:ext uri="{FF2B5EF4-FFF2-40B4-BE49-F238E27FC236}">
                  <a16:creationId xmlns:a16="http://schemas.microsoft.com/office/drawing/2014/main" id="{E091BC0D-D6F7-6E17-E33E-5A3437AFFC03}"/>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40" name="object 13">
              <a:extLst>
                <a:ext uri="{FF2B5EF4-FFF2-40B4-BE49-F238E27FC236}">
                  <a16:creationId xmlns:a16="http://schemas.microsoft.com/office/drawing/2014/main" id="{7B8BE9D0-8D2A-D090-7542-026E480F0238}"/>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41" name="object 14">
              <a:extLst>
                <a:ext uri="{FF2B5EF4-FFF2-40B4-BE49-F238E27FC236}">
                  <a16:creationId xmlns:a16="http://schemas.microsoft.com/office/drawing/2014/main" id="{E422EBF1-5A92-091B-6083-6A5563BB247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42" name="object 15">
              <a:extLst>
                <a:ext uri="{FF2B5EF4-FFF2-40B4-BE49-F238E27FC236}">
                  <a16:creationId xmlns:a16="http://schemas.microsoft.com/office/drawing/2014/main" id="{38CFDDDE-78CE-CF15-B6CF-8E1A25C10FCA}"/>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43" name="object 16">
              <a:extLst>
                <a:ext uri="{FF2B5EF4-FFF2-40B4-BE49-F238E27FC236}">
                  <a16:creationId xmlns:a16="http://schemas.microsoft.com/office/drawing/2014/main" id="{FD8E034B-16AA-A1A6-BE20-55A6ED835687}"/>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44" name="object 17">
              <a:extLst>
                <a:ext uri="{FF2B5EF4-FFF2-40B4-BE49-F238E27FC236}">
                  <a16:creationId xmlns:a16="http://schemas.microsoft.com/office/drawing/2014/main" id="{AC7A3FD1-3FE8-7266-EB36-41763CB26EFC}"/>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45" name="object 18">
              <a:extLst>
                <a:ext uri="{FF2B5EF4-FFF2-40B4-BE49-F238E27FC236}">
                  <a16:creationId xmlns:a16="http://schemas.microsoft.com/office/drawing/2014/main" id="{45B11F92-8BEC-6AE0-FD72-D989F271A021}"/>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46" name="object 19">
              <a:extLst>
                <a:ext uri="{FF2B5EF4-FFF2-40B4-BE49-F238E27FC236}">
                  <a16:creationId xmlns:a16="http://schemas.microsoft.com/office/drawing/2014/main" id="{668AD7FE-A85C-A869-47F6-32B6919D8621}"/>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47" name="object 20">
              <a:extLst>
                <a:ext uri="{FF2B5EF4-FFF2-40B4-BE49-F238E27FC236}">
                  <a16:creationId xmlns:a16="http://schemas.microsoft.com/office/drawing/2014/main" id="{34002949-8E99-47DD-5A85-5B35DD9D6789}"/>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48" name="object 21">
              <a:extLst>
                <a:ext uri="{FF2B5EF4-FFF2-40B4-BE49-F238E27FC236}">
                  <a16:creationId xmlns:a16="http://schemas.microsoft.com/office/drawing/2014/main" id="{232FB46B-AC9C-DCA0-10EA-007EBFA46CB8}"/>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49" name="object 22">
              <a:extLst>
                <a:ext uri="{FF2B5EF4-FFF2-40B4-BE49-F238E27FC236}">
                  <a16:creationId xmlns:a16="http://schemas.microsoft.com/office/drawing/2014/main" id="{C6B3CCA2-2BBC-5BB8-12CD-804A29715E7F}"/>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0" name="object 23">
              <a:extLst>
                <a:ext uri="{FF2B5EF4-FFF2-40B4-BE49-F238E27FC236}">
                  <a16:creationId xmlns:a16="http://schemas.microsoft.com/office/drawing/2014/main" id="{7625F609-C20C-9D9C-3728-521DCB572D7F}"/>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24">
              <a:extLst>
                <a:ext uri="{FF2B5EF4-FFF2-40B4-BE49-F238E27FC236}">
                  <a16:creationId xmlns:a16="http://schemas.microsoft.com/office/drawing/2014/main" id="{5C4C7524-7FED-C033-026C-921C8F94A51D}"/>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52" name="object 25">
              <a:extLst>
                <a:ext uri="{FF2B5EF4-FFF2-40B4-BE49-F238E27FC236}">
                  <a16:creationId xmlns:a16="http://schemas.microsoft.com/office/drawing/2014/main" id="{CC42C6DC-7699-70DE-8C96-727CC355364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6">
              <a:extLst>
                <a:ext uri="{FF2B5EF4-FFF2-40B4-BE49-F238E27FC236}">
                  <a16:creationId xmlns:a16="http://schemas.microsoft.com/office/drawing/2014/main" id="{599D748D-C8A9-CF17-21D2-098263A9B59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54" name="object 27">
              <a:extLst>
                <a:ext uri="{FF2B5EF4-FFF2-40B4-BE49-F238E27FC236}">
                  <a16:creationId xmlns:a16="http://schemas.microsoft.com/office/drawing/2014/main" id="{411429EB-7484-2641-E37D-6366132E7E84}"/>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55" name="object 28">
              <a:extLst>
                <a:ext uri="{FF2B5EF4-FFF2-40B4-BE49-F238E27FC236}">
                  <a16:creationId xmlns:a16="http://schemas.microsoft.com/office/drawing/2014/main" id="{5A3DFF81-1BCF-76D2-4B24-4A3383295E7E}"/>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56" name="Slide Number Placeholder 5">
            <a:extLst>
              <a:ext uri="{FF2B5EF4-FFF2-40B4-BE49-F238E27FC236}">
                <a16:creationId xmlns:a16="http://schemas.microsoft.com/office/drawing/2014/main" id="{B9CDDD78-E828-934E-0802-23C5CCF623D0}"/>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74144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5" name="Group 4">
            <a:extLst>
              <a:ext uri="{FF2B5EF4-FFF2-40B4-BE49-F238E27FC236}">
                <a16:creationId xmlns:a16="http://schemas.microsoft.com/office/drawing/2014/main" id="{7E6D9F40-489A-48BD-BF61-45D74BD575A9}"/>
              </a:ext>
            </a:extLst>
          </p:cNvPr>
          <p:cNvGrpSpPr/>
          <p:nvPr userDrawn="1"/>
        </p:nvGrpSpPr>
        <p:grpSpPr>
          <a:xfrm>
            <a:off x="5637151" y="307065"/>
            <a:ext cx="1054452" cy="6343343"/>
            <a:chOff x="5637151" y="307065"/>
            <a:chExt cx="1054452" cy="6343343"/>
          </a:xfrm>
        </p:grpSpPr>
        <p:grpSp>
          <p:nvGrpSpPr>
            <p:cNvPr id="7" name="Group 6">
              <a:extLst>
                <a:ext uri="{FF2B5EF4-FFF2-40B4-BE49-F238E27FC236}">
                  <a16:creationId xmlns:a16="http://schemas.microsoft.com/office/drawing/2014/main" id="{E3E02CFB-B5D2-3CB4-7A41-26E60322AAD6}"/>
                </a:ext>
              </a:extLst>
            </p:cNvPr>
            <p:cNvGrpSpPr/>
            <p:nvPr userDrawn="1"/>
          </p:nvGrpSpPr>
          <p:grpSpPr>
            <a:xfrm>
              <a:off x="5637151" y="307065"/>
              <a:ext cx="1054452" cy="97449"/>
              <a:chOff x="5637151" y="307065"/>
              <a:chExt cx="1054452" cy="97449"/>
            </a:xfrm>
          </p:grpSpPr>
          <p:sp>
            <p:nvSpPr>
              <p:cNvPr id="32" name="object 12">
                <a:extLst>
                  <a:ext uri="{FF2B5EF4-FFF2-40B4-BE49-F238E27FC236}">
                    <a16:creationId xmlns:a16="http://schemas.microsoft.com/office/drawing/2014/main" id="{D8E12762-80D6-E0FC-3F86-43AC80A6F20A}"/>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33" name="object 22">
                <a:extLst>
                  <a:ext uri="{FF2B5EF4-FFF2-40B4-BE49-F238E27FC236}">
                    <a16:creationId xmlns:a16="http://schemas.microsoft.com/office/drawing/2014/main" id="{A73FD9E5-2963-A7EE-278F-1FCF222FDD22}"/>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 name="Group 7">
              <a:extLst>
                <a:ext uri="{FF2B5EF4-FFF2-40B4-BE49-F238E27FC236}">
                  <a16:creationId xmlns:a16="http://schemas.microsoft.com/office/drawing/2014/main" id="{DF6129A0-B49C-9C5D-8A1B-85BC43620E25}"/>
                </a:ext>
              </a:extLst>
            </p:cNvPr>
            <p:cNvGrpSpPr/>
            <p:nvPr userDrawn="1"/>
          </p:nvGrpSpPr>
          <p:grpSpPr>
            <a:xfrm>
              <a:off x="5637151" y="748531"/>
              <a:ext cx="1054452" cy="111512"/>
              <a:chOff x="5637151" y="748531"/>
              <a:chExt cx="1054452" cy="111512"/>
            </a:xfrm>
          </p:grpSpPr>
          <p:sp>
            <p:nvSpPr>
              <p:cNvPr id="29" name="object 10">
                <a:extLst>
                  <a:ext uri="{FF2B5EF4-FFF2-40B4-BE49-F238E27FC236}">
                    <a16:creationId xmlns:a16="http://schemas.microsoft.com/office/drawing/2014/main" id="{770431EF-90C0-D1DE-B6DD-78315C45C4A4}"/>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0" name="object 22">
                <a:extLst>
                  <a:ext uri="{FF2B5EF4-FFF2-40B4-BE49-F238E27FC236}">
                    <a16:creationId xmlns:a16="http://schemas.microsoft.com/office/drawing/2014/main" id="{8FE7D55E-CFBB-832E-8541-FBAD3446D756}"/>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1" name="object 10">
                <a:extLst>
                  <a:ext uri="{FF2B5EF4-FFF2-40B4-BE49-F238E27FC236}">
                    <a16:creationId xmlns:a16="http://schemas.microsoft.com/office/drawing/2014/main" id="{9FB59927-2A73-2212-94FC-54D7C8816B83}"/>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9" name="Group 8">
              <a:extLst>
                <a:ext uri="{FF2B5EF4-FFF2-40B4-BE49-F238E27FC236}">
                  <a16:creationId xmlns:a16="http://schemas.microsoft.com/office/drawing/2014/main" id="{9D213320-8391-2267-DE86-8830B4C7B50A}"/>
                </a:ext>
              </a:extLst>
            </p:cNvPr>
            <p:cNvGrpSpPr/>
            <p:nvPr userDrawn="1"/>
          </p:nvGrpSpPr>
          <p:grpSpPr>
            <a:xfrm>
              <a:off x="5637151" y="1356272"/>
              <a:ext cx="1054452" cy="18398"/>
              <a:chOff x="5637151" y="1356272"/>
              <a:chExt cx="1054452" cy="18398"/>
            </a:xfrm>
          </p:grpSpPr>
          <p:sp>
            <p:nvSpPr>
              <p:cNvPr id="27" name="object 10">
                <a:extLst>
                  <a:ext uri="{FF2B5EF4-FFF2-40B4-BE49-F238E27FC236}">
                    <a16:creationId xmlns:a16="http://schemas.microsoft.com/office/drawing/2014/main" id="{C055AF4E-4B65-D398-B1BA-B8326188975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8" name="object 22">
                <a:extLst>
                  <a:ext uri="{FF2B5EF4-FFF2-40B4-BE49-F238E27FC236}">
                    <a16:creationId xmlns:a16="http://schemas.microsoft.com/office/drawing/2014/main" id="{6BF9C007-E63B-D243-62E7-69E8DC0E25F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59C921EF-4EDC-38D5-CBCB-8CC6287BD1D9}"/>
                </a:ext>
              </a:extLst>
            </p:cNvPr>
            <p:cNvGrpSpPr/>
            <p:nvPr userDrawn="1"/>
          </p:nvGrpSpPr>
          <p:grpSpPr>
            <a:xfrm>
              <a:off x="5637151" y="2332004"/>
              <a:ext cx="1054452" cy="18398"/>
              <a:chOff x="5637151" y="1356272"/>
              <a:chExt cx="1054452" cy="18398"/>
            </a:xfrm>
          </p:grpSpPr>
          <p:sp>
            <p:nvSpPr>
              <p:cNvPr id="25" name="object 10">
                <a:extLst>
                  <a:ext uri="{FF2B5EF4-FFF2-40B4-BE49-F238E27FC236}">
                    <a16:creationId xmlns:a16="http://schemas.microsoft.com/office/drawing/2014/main" id="{9F953879-036B-597B-73C5-0726E2DB9F2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6" name="object 22">
                <a:extLst>
                  <a:ext uri="{FF2B5EF4-FFF2-40B4-BE49-F238E27FC236}">
                    <a16:creationId xmlns:a16="http://schemas.microsoft.com/office/drawing/2014/main" id="{D610A974-12AD-8A27-F7FE-EA9288CEA611}"/>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 name="object 22">
              <a:extLst>
                <a:ext uri="{FF2B5EF4-FFF2-40B4-BE49-F238E27FC236}">
                  <a16:creationId xmlns:a16="http://schemas.microsoft.com/office/drawing/2014/main" id="{A97FF837-3C6B-8E43-24D7-FDFF270764A0}"/>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3" name="Group 12">
              <a:extLst>
                <a:ext uri="{FF2B5EF4-FFF2-40B4-BE49-F238E27FC236}">
                  <a16:creationId xmlns:a16="http://schemas.microsoft.com/office/drawing/2014/main" id="{BEFBDBF3-004C-A7D6-39A3-D416A716708A}"/>
                </a:ext>
              </a:extLst>
            </p:cNvPr>
            <p:cNvGrpSpPr/>
            <p:nvPr userDrawn="1"/>
          </p:nvGrpSpPr>
          <p:grpSpPr>
            <a:xfrm flipH="1">
              <a:off x="5637151" y="4556673"/>
              <a:ext cx="1054452" cy="18398"/>
              <a:chOff x="5637151" y="1356272"/>
              <a:chExt cx="1054452" cy="18398"/>
            </a:xfrm>
          </p:grpSpPr>
          <p:sp>
            <p:nvSpPr>
              <p:cNvPr id="23" name="object 10">
                <a:extLst>
                  <a:ext uri="{FF2B5EF4-FFF2-40B4-BE49-F238E27FC236}">
                    <a16:creationId xmlns:a16="http://schemas.microsoft.com/office/drawing/2014/main" id="{FDC5E9C7-A09D-DE02-369D-091A0D4CBE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5B88D442-49BE-5DAD-D8D4-1C96C16DA1F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7FBAFB29-0ABF-645F-2B4B-2CAB7F6E21D7}"/>
                </a:ext>
              </a:extLst>
            </p:cNvPr>
            <p:cNvGrpSpPr/>
            <p:nvPr userDrawn="1"/>
          </p:nvGrpSpPr>
          <p:grpSpPr>
            <a:xfrm flipH="1">
              <a:off x="5637151" y="5071585"/>
              <a:ext cx="1054452" cy="444171"/>
              <a:chOff x="5637151" y="1285667"/>
              <a:chExt cx="1054452" cy="444171"/>
            </a:xfrm>
          </p:grpSpPr>
          <p:sp>
            <p:nvSpPr>
              <p:cNvPr id="19" name="object 10">
                <a:extLst>
                  <a:ext uri="{FF2B5EF4-FFF2-40B4-BE49-F238E27FC236}">
                    <a16:creationId xmlns:a16="http://schemas.microsoft.com/office/drawing/2014/main" id="{B9E48BA7-EE49-FE28-3FA0-E98E5E1D2C2E}"/>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0" name="object 22">
                <a:extLst>
                  <a:ext uri="{FF2B5EF4-FFF2-40B4-BE49-F238E27FC236}">
                    <a16:creationId xmlns:a16="http://schemas.microsoft.com/office/drawing/2014/main" id="{3A0BE460-2604-319B-81CB-1701FB604EC0}"/>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1" name="object 10">
                <a:extLst>
                  <a:ext uri="{FF2B5EF4-FFF2-40B4-BE49-F238E27FC236}">
                    <a16:creationId xmlns:a16="http://schemas.microsoft.com/office/drawing/2014/main" id="{6C112C65-23C2-4E16-15E4-4C4DF22536AE}"/>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2" name="object 22">
                <a:extLst>
                  <a:ext uri="{FF2B5EF4-FFF2-40B4-BE49-F238E27FC236}">
                    <a16:creationId xmlns:a16="http://schemas.microsoft.com/office/drawing/2014/main" id="{7513A348-B594-02CD-916E-E4865070705D}"/>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5" name="object 22">
              <a:extLst>
                <a:ext uri="{FF2B5EF4-FFF2-40B4-BE49-F238E27FC236}">
                  <a16:creationId xmlns:a16="http://schemas.microsoft.com/office/drawing/2014/main" id="{4B7B1A2A-52C3-6119-90DD-BE020BB6F22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68956CBF-2F93-CA0B-1B72-2910F34E72AD}"/>
                </a:ext>
              </a:extLst>
            </p:cNvPr>
            <p:cNvGrpSpPr/>
            <p:nvPr userDrawn="1"/>
          </p:nvGrpSpPr>
          <p:grpSpPr>
            <a:xfrm>
              <a:off x="5637151" y="6467844"/>
              <a:ext cx="1039485" cy="182564"/>
              <a:chOff x="5637151" y="1356272"/>
              <a:chExt cx="1039485" cy="182564"/>
            </a:xfrm>
          </p:grpSpPr>
          <p:sp>
            <p:nvSpPr>
              <p:cNvPr id="17" name="object 10">
                <a:extLst>
                  <a:ext uri="{FF2B5EF4-FFF2-40B4-BE49-F238E27FC236}">
                    <a16:creationId xmlns:a16="http://schemas.microsoft.com/office/drawing/2014/main" id="{02DCEF4F-739B-1AF1-33F7-122F2FD4429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8" name="object 22">
                <a:extLst>
                  <a:ext uri="{FF2B5EF4-FFF2-40B4-BE49-F238E27FC236}">
                    <a16:creationId xmlns:a16="http://schemas.microsoft.com/office/drawing/2014/main" id="{9379DE94-E806-B023-F55A-8B3E22E6B1FA}"/>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34" name="Slide Number Placeholder 5">
            <a:extLst>
              <a:ext uri="{FF2B5EF4-FFF2-40B4-BE49-F238E27FC236}">
                <a16:creationId xmlns:a16="http://schemas.microsoft.com/office/drawing/2014/main" id="{18FC11FA-9D25-D81D-6C86-9366611FF41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14122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sp>
        <p:nvSpPr>
          <p:cNvPr id="35" name="Slide Number Placeholder 5">
            <a:extLst>
              <a:ext uri="{FF2B5EF4-FFF2-40B4-BE49-F238E27FC236}">
                <a16:creationId xmlns:a16="http://schemas.microsoft.com/office/drawing/2014/main" id="{78A0251E-E929-4449-AC90-A2E9CBD31DCB}"/>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5" name="Group 4">
            <a:extLst>
              <a:ext uri="{FF2B5EF4-FFF2-40B4-BE49-F238E27FC236}">
                <a16:creationId xmlns:a16="http://schemas.microsoft.com/office/drawing/2014/main" id="{47F8DB9A-AD36-7E5C-E801-FC3F1A3CE81F}"/>
              </a:ext>
            </a:extLst>
          </p:cNvPr>
          <p:cNvGrpSpPr/>
          <p:nvPr userDrawn="1"/>
        </p:nvGrpSpPr>
        <p:grpSpPr>
          <a:xfrm>
            <a:off x="5637151" y="307065"/>
            <a:ext cx="1054452" cy="6343343"/>
            <a:chOff x="5637151" y="307065"/>
            <a:chExt cx="1054452" cy="6343343"/>
          </a:xfrm>
        </p:grpSpPr>
        <p:grpSp>
          <p:nvGrpSpPr>
            <p:cNvPr id="7" name="Group 6">
              <a:extLst>
                <a:ext uri="{FF2B5EF4-FFF2-40B4-BE49-F238E27FC236}">
                  <a16:creationId xmlns:a16="http://schemas.microsoft.com/office/drawing/2014/main" id="{2E462805-E371-3C2A-3397-8C22884FF906}"/>
                </a:ext>
              </a:extLst>
            </p:cNvPr>
            <p:cNvGrpSpPr/>
            <p:nvPr userDrawn="1"/>
          </p:nvGrpSpPr>
          <p:grpSpPr>
            <a:xfrm>
              <a:off x="5637151" y="307065"/>
              <a:ext cx="1054452" cy="97449"/>
              <a:chOff x="5637151" y="307065"/>
              <a:chExt cx="1054452" cy="97449"/>
            </a:xfrm>
          </p:grpSpPr>
          <p:sp>
            <p:nvSpPr>
              <p:cNvPr id="32" name="object 12">
                <a:extLst>
                  <a:ext uri="{FF2B5EF4-FFF2-40B4-BE49-F238E27FC236}">
                    <a16:creationId xmlns:a16="http://schemas.microsoft.com/office/drawing/2014/main" id="{0683A4D0-748E-8F4C-EA5C-0D0BCB12F516}"/>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a:p>
            </p:txBody>
          </p:sp>
          <p:sp>
            <p:nvSpPr>
              <p:cNvPr id="33" name="object 22">
                <a:extLst>
                  <a:ext uri="{FF2B5EF4-FFF2-40B4-BE49-F238E27FC236}">
                    <a16:creationId xmlns:a16="http://schemas.microsoft.com/office/drawing/2014/main" id="{449DAF68-B76A-A1D0-F83D-8D5210E5760C}"/>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8" name="Group 7">
              <a:extLst>
                <a:ext uri="{FF2B5EF4-FFF2-40B4-BE49-F238E27FC236}">
                  <a16:creationId xmlns:a16="http://schemas.microsoft.com/office/drawing/2014/main" id="{5E50E3FA-0FC2-B685-1E53-493FE1080501}"/>
                </a:ext>
              </a:extLst>
            </p:cNvPr>
            <p:cNvGrpSpPr/>
            <p:nvPr userDrawn="1"/>
          </p:nvGrpSpPr>
          <p:grpSpPr>
            <a:xfrm>
              <a:off x="5637151" y="748531"/>
              <a:ext cx="1054452" cy="111512"/>
              <a:chOff x="5637151" y="748531"/>
              <a:chExt cx="1054452" cy="111512"/>
            </a:xfrm>
          </p:grpSpPr>
          <p:sp>
            <p:nvSpPr>
              <p:cNvPr id="29" name="object 10">
                <a:extLst>
                  <a:ext uri="{FF2B5EF4-FFF2-40B4-BE49-F238E27FC236}">
                    <a16:creationId xmlns:a16="http://schemas.microsoft.com/office/drawing/2014/main" id="{0FAF3D5A-83A2-20B4-B633-9290F955027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30" name="object 22">
                <a:extLst>
                  <a:ext uri="{FF2B5EF4-FFF2-40B4-BE49-F238E27FC236}">
                    <a16:creationId xmlns:a16="http://schemas.microsoft.com/office/drawing/2014/main" id="{EB612441-8AD4-3D28-A042-E90BA90F5362}"/>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31" name="object 10">
                <a:extLst>
                  <a:ext uri="{FF2B5EF4-FFF2-40B4-BE49-F238E27FC236}">
                    <a16:creationId xmlns:a16="http://schemas.microsoft.com/office/drawing/2014/main" id="{3F66F6F1-0D49-557E-E1FC-A6AAF6B910E7}"/>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grpSp>
        <p:grpSp>
          <p:nvGrpSpPr>
            <p:cNvPr id="9" name="Group 8">
              <a:extLst>
                <a:ext uri="{FF2B5EF4-FFF2-40B4-BE49-F238E27FC236}">
                  <a16:creationId xmlns:a16="http://schemas.microsoft.com/office/drawing/2014/main" id="{FE2FE3F0-EAD0-E515-7F1D-6ED8F413D86A}"/>
                </a:ext>
              </a:extLst>
            </p:cNvPr>
            <p:cNvGrpSpPr/>
            <p:nvPr userDrawn="1"/>
          </p:nvGrpSpPr>
          <p:grpSpPr>
            <a:xfrm>
              <a:off x="5637151" y="1356272"/>
              <a:ext cx="1054452" cy="18398"/>
              <a:chOff x="5637151" y="1356272"/>
              <a:chExt cx="1054452" cy="18398"/>
            </a:xfrm>
          </p:grpSpPr>
          <p:sp>
            <p:nvSpPr>
              <p:cNvPr id="27" name="object 10">
                <a:extLst>
                  <a:ext uri="{FF2B5EF4-FFF2-40B4-BE49-F238E27FC236}">
                    <a16:creationId xmlns:a16="http://schemas.microsoft.com/office/drawing/2014/main" id="{C987EE23-DC4B-71C4-E4CB-B08B2C08810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28" name="object 22">
                <a:extLst>
                  <a:ext uri="{FF2B5EF4-FFF2-40B4-BE49-F238E27FC236}">
                    <a16:creationId xmlns:a16="http://schemas.microsoft.com/office/drawing/2014/main" id="{94C8791A-C7D3-C3B2-8220-4335427419A2}"/>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DB5A9D54-055D-1B31-831E-19E46FDAF32E}"/>
                </a:ext>
              </a:extLst>
            </p:cNvPr>
            <p:cNvGrpSpPr/>
            <p:nvPr userDrawn="1"/>
          </p:nvGrpSpPr>
          <p:grpSpPr>
            <a:xfrm>
              <a:off x="5637151" y="2332004"/>
              <a:ext cx="1054452" cy="18398"/>
              <a:chOff x="5637151" y="1356272"/>
              <a:chExt cx="1054452" cy="18398"/>
            </a:xfrm>
          </p:grpSpPr>
          <p:sp>
            <p:nvSpPr>
              <p:cNvPr id="25" name="object 10">
                <a:extLst>
                  <a:ext uri="{FF2B5EF4-FFF2-40B4-BE49-F238E27FC236}">
                    <a16:creationId xmlns:a16="http://schemas.microsoft.com/office/drawing/2014/main" id="{AF8A88B9-9933-7A3B-CE9B-5F3D04EE61EF}"/>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26" name="object 22">
                <a:extLst>
                  <a:ext uri="{FF2B5EF4-FFF2-40B4-BE49-F238E27FC236}">
                    <a16:creationId xmlns:a16="http://schemas.microsoft.com/office/drawing/2014/main" id="{D4413278-F188-A341-1EDF-EB57A89D6F6A}"/>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2" name="object 22">
              <a:extLst>
                <a:ext uri="{FF2B5EF4-FFF2-40B4-BE49-F238E27FC236}">
                  <a16:creationId xmlns:a16="http://schemas.microsoft.com/office/drawing/2014/main" id="{D8913A1B-0613-8F97-7D9B-734109A180B1}"/>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3" name="Group 12">
              <a:extLst>
                <a:ext uri="{FF2B5EF4-FFF2-40B4-BE49-F238E27FC236}">
                  <a16:creationId xmlns:a16="http://schemas.microsoft.com/office/drawing/2014/main" id="{D6B9A6CF-8135-E14E-BD90-DC0456C6E427}"/>
                </a:ext>
              </a:extLst>
            </p:cNvPr>
            <p:cNvGrpSpPr/>
            <p:nvPr userDrawn="1"/>
          </p:nvGrpSpPr>
          <p:grpSpPr>
            <a:xfrm flipH="1">
              <a:off x="5637151" y="4556673"/>
              <a:ext cx="1054452" cy="18398"/>
              <a:chOff x="5637151" y="1356272"/>
              <a:chExt cx="1054452" cy="18398"/>
            </a:xfrm>
          </p:grpSpPr>
          <p:sp>
            <p:nvSpPr>
              <p:cNvPr id="23" name="object 10">
                <a:extLst>
                  <a:ext uri="{FF2B5EF4-FFF2-40B4-BE49-F238E27FC236}">
                    <a16:creationId xmlns:a16="http://schemas.microsoft.com/office/drawing/2014/main" id="{F52AA778-4C46-A050-74D6-0973DE03F38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24" name="object 22">
                <a:extLst>
                  <a:ext uri="{FF2B5EF4-FFF2-40B4-BE49-F238E27FC236}">
                    <a16:creationId xmlns:a16="http://schemas.microsoft.com/office/drawing/2014/main" id="{2D79BAAE-1D63-4B2B-094E-FB3BFD34B85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4" name="Group 13">
              <a:extLst>
                <a:ext uri="{FF2B5EF4-FFF2-40B4-BE49-F238E27FC236}">
                  <a16:creationId xmlns:a16="http://schemas.microsoft.com/office/drawing/2014/main" id="{3D7F0394-7EB6-F02A-3F63-9E99C925426A}"/>
                </a:ext>
              </a:extLst>
            </p:cNvPr>
            <p:cNvGrpSpPr/>
            <p:nvPr userDrawn="1"/>
          </p:nvGrpSpPr>
          <p:grpSpPr>
            <a:xfrm flipH="1">
              <a:off x="5637151" y="5071585"/>
              <a:ext cx="1054452" cy="444171"/>
              <a:chOff x="5637151" y="1285667"/>
              <a:chExt cx="1054452" cy="444171"/>
            </a:xfrm>
          </p:grpSpPr>
          <p:sp>
            <p:nvSpPr>
              <p:cNvPr id="19" name="object 10">
                <a:extLst>
                  <a:ext uri="{FF2B5EF4-FFF2-40B4-BE49-F238E27FC236}">
                    <a16:creationId xmlns:a16="http://schemas.microsoft.com/office/drawing/2014/main" id="{70A3D702-5565-7790-934D-25BE59207A8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20" name="object 22">
                <a:extLst>
                  <a:ext uri="{FF2B5EF4-FFF2-40B4-BE49-F238E27FC236}">
                    <a16:creationId xmlns:a16="http://schemas.microsoft.com/office/drawing/2014/main" id="{2E3EF0E8-9641-8F98-26A4-F7DE6DCC30A4}"/>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21" name="object 10">
                <a:extLst>
                  <a:ext uri="{FF2B5EF4-FFF2-40B4-BE49-F238E27FC236}">
                    <a16:creationId xmlns:a16="http://schemas.microsoft.com/office/drawing/2014/main" id="{7F362A99-9CFC-3FB5-AF75-D3D7B4F484DA}"/>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22" name="object 22">
                <a:extLst>
                  <a:ext uri="{FF2B5EF4-FFF2-40B4-BE49-F238E27FC236}">
                    <a16:creationId xmlns:a16="http://schemas.microsoft.com/office/drawing/2014/main" id="{3E46645A-5A50-CB11-376D-E90B4D0E830D}"/>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5" name="object 22">
              <a:extLst>
                <a:ext uri="{FF2B5EF4-FFF2-40B4-BE49-F238E27FC236}">
                  <a16:creationId xmlns:a16="http://schemas.microsoft.com/office/drawing/2014/main" id="{6669068D-C11D-789D-D606-4BA2E542E181}"/>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E11B54A8-27ED-3B9D-E684-13F7813B9177}"/>
                </a:ext>
              </a:extLst>
            </p:cNvPr>
            <p:cNvGrpSpPr/>
            <p:nvPr userDrawn="1"/>
          </p:nvGrpSpPr>
          <p:grpSpPr>
            <a:xfrm>
              <a:off x="5637151" y="6467844"/>
              <a:ext cx="1039485" cy="182564"/>
              <a:chOff x="5637151" y="1356272"/>
              <a:chExt cx="1039485" cy="182564"/>
            </a:xfrm>
          </p:grpSpPr>
          <p:sp>
            <p:nvSpPr>
              <p:cNvPr id="17" name="object 10">
                <a:extLst>
                  <a:ext uri="{FF2B5EF4-FFF2-40B4-BE49-F238E27FC236}">
                    <a16:creationId xmlns:a16="http://schemas.microsoft.com/office/drawing/2014/main" id="{15C03DA0-C149-71AF-E1F6-70B9FC030A0F}"/>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8" name="object 22">
                <a:extLst>
                  <a:ext uri="{FF2B5EF4-FFF2-40B4-BE49-F238E27FC236}">
                    <a16:creationId xmlns:a16="http://schemas.microsoft.com/office/drawing/2014/main" id="{26AF90D2-4292-9FF2-7C2E-8DE381F7A0BD}"/>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sp>
        <p:nvSpPr>
          <p:cNvPr id="34" name="Slide Number Placeholder 5">
            <a:extLst>
              <a:ext uri="{FF2B5EF4-FFF2-40B4-BE49-F238E27FC236}">
                <a16:creationId xmlns:a16="http://schemas.microsoft.com/office/drawing/2014/main" id="{E7F1E84D-9F0E-3CBD-2141-B644125F6265}"/>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53743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308344" y="1"/>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
        <p:nvSpPr>
          <p:cNvPr id="3" name="Slide Number Placeholder 5">
            <a:extLst>
              <a:ext uri="{FF2B5EF4-FFF2-40B4-BE49-F238E27FC236}">
                <a16:creationId xmlns:a16="http://schemas.microsoft.com/office/drawing/2014/main" id="{EC0E966C-3404-7775-16A2-1A082D9E2B4F}"/>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4" name="Group 3">
            <a:extLst>
              <a:ext uri="{FF2B5EF4-FFF2-40B4-BE49-F238E27FC236}">
                <a16:creationId xmlns:a16="http://schemas.microsoft.com/office/drawing/2014/main" id="{40305E53-21BC-3676-8680-268068E93F7A}"/>
              </a:ext>
            </a:extLst>
          </p:cNvPr>
          <p:cNvGrpSpPr/>
          <p:nvPr userDrawn="1"/>
        </p:nvGrpSpPr>
        <p:grpSpPr>
          <a:xfrm>
            <a:off x="-308344" y="1"/>
            <a:ext cx="2289125" cy="6858000"/>
            <a:chOff x="-350874" y="1"/>
            <a:chExt cx="2331655" cy="7767048"/>
          </a:xfrm>
        </p:grpSpPr>
        <p:sp>
          <p:nvSpPr>
            <p:cNvPr id="5" name="object 4">
              <a:extLst>
                <a:ext uri="{FF2B5EF4-FFF2-40B4-BE49-F238E27FC236}">
                  <a16:creationId xmlns:a16="http://schemas.microsoft.com/office/drawing/2014/main" id="{C5873D98-A342-E550-3498-2B72C9481C6D}"/>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31901978-9AB7-9508-04DF-7F5A2C75D37A}"/>
                </a:ext>
              </a:extLst>
            </p:cNvPr>
            <p:cNvGrpSpPr/>
            <p:nvPr userDrawn="1"/>
          </p:nvGrpSpPr>
          <p:grpSpPr>
            <a:xfrm>
              <a:off x="-350874" y="1"/>
              <a:ext cx="2331655" cy="3180687"/>
              <a:chOff x="-343367" y="1"/>
              <a:chExt cx="2331655" cy="3180687"/>
            </a:xfrm>
          </p:grpSpPr>
          <p:sp>
            <p:nvSpPr>
              <p:cNvPr id="10" name="object 3">
                <a:extLst>
                  <a:ext uri="{FF2B5EF4-FFF2-40B4-BE49-F238E27FC236}">
                    <a16:creationId xmlns:a16="http://schemas.microsoft.com/office/drawing/2014/main" id="{296A2CBF-5977-4414-9015-A497B705E41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11" name="object 6">
                <a:extLst>
                  <a:ext uri="{FF2B5EF4-FFF2-40B4-BE49-F238E27FC236}">
                    <a16:creationId xmlns:a16="http://schemas.microsoft.com/office/drawing/2014/main" id="{909B49D2-3149-AC03-B9A8-9F9B2E9477A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7" name="Group 6">
              <a:extLst>
                <a:ext uri="{FF2B5EF4-FFF2-40B4-BE49-F238E27FC236}">
                  <a16:creationId xmlns:a16="http://schemas.microsoft.com/office/drawing/2014/main" id="{02C36717-0881-3AEB-45E3-5302D3C8B04F}"/>
                </a:ext>
              </a:extLst>
            </p:cNvPr>
            <p:cNvGrpSpPr/>
            <p:nvPr userDrawn="1"/>
          </p:nvGrpSpPr>
          <p:grpSpPr>
            <a:xfrm flipV="1">
              <a:off x="-350874" y="4586362"/>
              <a:ext cx="2331655" cy="3180687"/>
              <a:chOff x="-343367" y="1"/>
              <a:chExt cx="2331655" cy="3180687"/>
            </a:xfrm>
          </p:grpSpPr>
          <p:sp>
            <p:nvSpPr>
              <p:cNvPr id="8" name="object 3">
                <a:extLst>
                  <a:ext uri="{FF2B5EF4-FFF2-40B4-BE49-F238E27FC236}">
                    <a16:creationId xmlns:a16="http://schemas.microsoft.com/office/drawing/2014/main" id="{29E63AFD-A296-0C0E-B77E-AC433A5ED124}"/>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7AD3061C-0852-FB21-4F33-7F2D3615CFC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cxnSp>
        <p:nvCxnSpPr>
          <p:cNvPr id="13" name="Straight Connector 12">
            <a:extLst>
              <a:ext uri="{FF2B5EF4-FFF2-40B4-BE49-F238E27FC236}">
                <a16:creationId xmlns:a16="http://schemas.microsoft.com/office/drawing/2014/main" id="{AB9574B1-959E-0074-1D2D-D239F0A3A772}"/>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21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
        <p:nvSpPr>
          <p:cNvPr id="3" name="Slide Number Placeholder 5">
            <a:extLst>
              <a:ext uri="{FF2B5EF4-FFF2-40B4-BE49-F238E27FC236}">
                <a16:creationId xmlns:a16="http://schemas.microsoft.com/office/drawing/2014/main" id="{89F95B03-19E5-8468-3BD2-C9B999BBD14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4" name="Group 3">
            <a:extLst>
              <a:ext uri="{FF2B5EF4-FFF2-40B4-BE49-F238E27FC236}">
                <a16:creationId xmlns:a16="http://schemas.microsoft.com/office/drawing/2014/main" id="{531393AE-69EF-4226-BE05-9FEB8B35B601}"/>
              </a:ext>
            </a:extLst>
          </p:cNvPr>
          <p:cNvGrpSpPr/>
          <p:nvPr userDrawn="1"/>
        </p:nvGrpSpPr>
        <p:grpSpPr>
          <a:xfrm>
            <a:off x="-250156" y="0"/>
            <a:ext cx="2289125" cy="6858000"/>
            <a:chOff x="-350874" y="1"/>
            <a:chExt cx="2331655" cy="7767048"/>
          </a:xfrm>
        </p:grpSpPr>
        <p:sp>
          <p:nvSpPr>
            <p:cNvPr id="5" name="object 4">
              <a:extLst>
                <a:ext uri="{FF2B5EF4-FFF2-40B4-BE49-F238E27FC236}">
                  <a16:creationId xmlns:a16="http://schemas.microsoft.com/office/drawing/2014/main" id="{C1AFD929-C3C9-6F95-D80B-A99D172CDD91}"/>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76A678D6-860D-3AD8-EB3B-5A5DDCD7E9E4}"/>
                </a:ext>
              </a:extLst>
            </p:cNvPr>
            <p:cNvGrpSpPr/>
            <p:nvPr userDrawn="1"/>
          </p:nvGrpSpPr>
          <p:grpSpPr>
            <a:xfrm>
              <a:off x="-350874" y="1"/>
              <a:ext cx="2331655" cy="3180687"/>
              <a:chOff x="-343367" y="1"/>
              <a:chExt cx="2331655" cy="3180687"/>
            </a:xfrm>
          </p:grpSpPr>
          <p:sp>
            <p:nvSpPr>
              <p:cNvPr id="10" name="object 3">
                <a:extLst>
                  <a:ext uri="{FF2B5EF4-FFF2-40B4-BE49-F238E27FC236}">
                    <a16:creationId xmlns:a16="http://schemas.microsoft.com/office/drawing/2014/main" id="{3FC03E4E-9318-EC07-06F6-BD00FCFB8DE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11" name="object 6">
                <a:extLst>
                  <a:ext uri="{FF2B5EF4-FFF2-40B4-BE49-F238E27FC236}">
                    <a16:creationId xmlns:a16="http://schemas.microsoft.com/office/drawing/2014/main" id="{C3B4B984-E511-F689-2AD4-E093BAFE58D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7" name="Group 6">
              <a:extLst>
                <a:ext uri="{FF2B5EF4-FFF2-40B4-BE49-F238E27FC236}">
                  <a16:creationId xmlns:a16="http://schemas.microsoft.com/office/drawing/2014/main" id="{319A4E76-A4D0-314B-B83F-69A9452DA821}"/>
                </a:ext>
              </a:extLst>
            </p:cNvPr>
            <p:cNvGrpSpPr/>
            <p:nvPr userDrawn="1"/>
          </p:nvGrpSpPr>
          <p:grpSpPr>
            <a:xfrm flipV="1">
              <a:off x="-350874" y="4586362"/>
              <a:ext cx="2331655" cy="3180687"/>
              <a:chOff x="-343367" y="1"/>
              <a:chExt cx="2331655" cy="3180687"/>
            </a:xfrm>
          </p:grpSpPr>
          <p:sp>
            <p:nvSpPr>
              <p:cNvPr id="8" name="object 3">
                <a:extLst>
                  <a:ext uri="{FF2B5EF4-FFF2-40B4-BE49-F238E27FC236}">
                    <a16:creationId xmlns:a16="http://schemas.microsoft.com/office/drawing/2014/main" id="{554C3F0E-1926-2FD5-E05D-D88B12264394}"/>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84DE6600-EB09-4FE1-C20D-D5985515269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cxnSp>
        <p:nvCxnSpPr>
          <p:cNvPr id="13" name="Straight Connector 12">
            <a:extLst>
              <a:ext uri="{FF2B5EF4-FFF2-40B4-BE49-F238E27FC236}">
                <a16:creationId xmlns:a16="http://schemas.microsoft.com/office/drawing/2014/main" id="{11BE5429-3722-1AF5-1D45-BAFA26B3BCF2}"/>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631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Bold 1">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 name="Slide Number Placeholder 5">
            <a:extLst>
              <a:ext uri="{FF2B5EF4-FFF2-40B4-BE49-F238E27FC236}">
                <a16:creationId xmlns:a16="http://schemas.microsoft.com/office/drawing/2014/main" id="{D7FA4E26-F599-138D-8E67-4904F5AE973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cxnSp>
        <p:nvCxnSpPr>
          <p:cNvPr id="3" name="Straight Connector 2">
            <a:extLst>
              <a:ext uri="{FF2B5EF4-FFF2-40B4-BE49-F238E27FC236}">
                <a16:creationId xmlns:a16="http://schemas.microsoft.com/office/drawing/2014/main" id="{F784714D-14EB-8089-E18C-22C0C523FD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D40F205-EC9C-8109-8E5E-E72D5D51156C}"/>
              </a:ext>
            </a:extLst>
          </p:cNvPr>
          <p:cNvGrpSpPr/>
          <p:nvPr userDrawn="1"/>
        </p:nvGrpSpPr>
        <p:grpSpPr>
          <a:xfrm>
            <a:off x="-400481" y="0"/>
            <a:ext cx="2289125" cy="6858000"/>
            <a:chOff x="-350874" y="1"/>
            <a:chExt cx="2331655" cy="7767048"/>
          </a:xfrm>
        </p:grpSpPr>
        <p:sp>
          <p:nvSpPr>
            <p:cNvPr id="5" name="object 4">
              <a:extLst>
                <a:ext uri="{FF2B5EF4-FFF2-40B4-BE49-F238E27FC236}">
                  <a16:creationId xmlns:a16="http://schemas.microsoft.com/office/drawing/2014/main" id="{1230ACA9-43A8-C453-8C60-B19B0AC8929A}"/>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A87A352B-9F9A-5E0A-78F0-97C8549C32F9}"/>
                </a:ext>
              </a:extLst>
            </p:cNvPr>
            <p:cNvGrpSpPr/>
            <p:nvPr userDrawn="1"/>
          </p:nvGrpSpPr>
          <p:grpSpPr>
            <a:xfrm>
              <a:off x="-350874" y="1"/>
              <a:ext cx="2331655" cy="3180687"/>
              <a:chOff x="-343367" y="1"/>
              <a:chExt cx="2331655" cy="3180687"/>
            </a:xfrm>
          </p:grpSpPr>
          <p:sp>
            <p:nvSpPr>
              <p:cNvPr id="10" name="object 3">
                <a:extLst>
                  <a:ext uri="{FF2B5EF4-FFF2-40B4-BE49-F238E27FC236}">
                    <a16:creationId xmlns:a16="http://schemas.microsoft.com/office/drawing/2014/main" id="{79E30B84-9FE7-F77A-5451-D42F9F86E524}"/>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11" name="object 6">
                <a:extLst>
                  <a:ext uri="{FF2B5EF4-FFF2-40B4-BE49-F238E27FC236}">
                    <a16:creationId xmlns:a16="http://schemas.microsoft.com/office/drawing/2014/main" id="{D32FFDF8-4634-F53F-0132-F66B1F4C2550}"/>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7" name="Group 6">
              <a:extLst>
                <a:ext uri="{FF2B5EF4-FFF2-40B4-BE49-F238E27FC236}">
                  <a16:creationId xmlns:a16="http://schemas.microsoft.com/office/drawing/2014/main" id="{99CCA24A-DDF1-11E4-A869-FB1ED2F355EB}"/>
                </a:ext>
              </a:extLst>
            </p:cNvPr>
            <p:cNvGrpSpPr/>
            <p:nvPr userDrawn="1"/>
          </p:nvGrpSpPr>
          <p:grpSpPr>
            <a:xfrm flipV="1">
              <a:off x="-350874" y="4586362"/>
              <a:ext cx="2331655" cy="3180687"/>
              <a:chOff x="-343367" y="1"/>
              <a:chExt cx="2331655" cy="3180687"/>
            </a:xfrm>
          </p:grpSpPr>
          <p:sp>
            <p:nvSpPr>
              <p:cNvPr id="8" name="object 3">
                <a:extLst>
                  <a:ext uri="{FF2B5EF4-FFF2-40B4-BE49-F238E27FC236}">
                    <a16:creationId xmlns:a16="http://schemas.microsoft.com/office/drawing/2014/main" id="{6011E9E9-F435-B473-D4EA-9514143F90E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B1D9C91B-0E36-8996-BD80-9D3B48412145}"/>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3318906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Bold 3">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 name="Slide Number Placeholder 5">
            <a:extLst>
              <a:ext uri="{FF2B5EF4-FFF2-40B4-BE49-F238E27FC236}">
                <a16:creationId xmlns:a16="http://schemas.microsoft.com/office/drawing/2014/main" id="{AF8E0DFA-9125-59C7-7201-B5AE9700AEFD}"/>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cxnSp>
        <p:nvCxnSpPr>
          <p:cNvPr id="3" name="Straight Connector 2">
            <a:extLst>
              <a:ext uri="{FF2B5EF4-FFF2-40B4-BE49-F238E27FC236}">
                <a16:creationId xmlns:a16="http://schemas.microsoft.com/office/drawing/2014/main" id="{C2246CCB-A128-F5A7-CBD5-5509374BF95E}"/>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4BD650C-6B21-4F87-FBA6-AEDCFBA1A8D6}"/>
              </a:ext>
            </a:extLst>
          </p:cNvPr>
          <p:cNvGrpSpPr/>
          <p:nvPr userDrawn="1"/>
        </p:nvGrpSpPr>
        <p:grpSpPr>
          <a:xfrm>
            <a:off x="-400481" y="0"/>
            <a:ext cx="2289125" cy="6858000"/>
            <a:chOff x="-350874" y="1"/>
            <a:chExt cx="2331655" cy="7767048"/>
          </a:xfrm>
        </p:grpSpPr>
        <p:sp>
          <p:nvSpPr>
            <p:cNvPr id="5" name="object 4">
              <a:extLst>
                <a:ext uri="{FF2B5EF4-FFF2-40B4-BE49-F238E27FC236}">
                  <a16:creationId xmlns:a16="http://schemas.microsoft.com/office/drawing/2014/main" id="{86923666-1CC4-0DD5-4941-4758EAE3666B}"/>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E671BFB5-B431-CB6E-E89E-ED863B7DB9EA}"/>
                </a:ext>
              </a:extLst>
            </p:cNvPr>
            <p:cNvGrpSpPr/>
            <p:nvPr userDrawn="1"/>
          </p:nvGrpSpPr>
          <p:grpSpPr>
            <a:xfrm>
              <a:off x="-350874" y="1"/>
              <a:ext cx="2331655" cy="3180687"/>
              <a:chOff x="-343367" y="1"/>
              <a:chExt cx="2331655" cy="3180687"/>
            </a:xfrm>
          </p:grpSpPr>
          <p:sp>
            <p:nvSpPr>
              <p:cNvPr id="10" name="object 3">
                <a:extLst>
                  <a:ext uri="{FF2B5EF4-FFF2-40B4-BE49-F238E27FC236}">
                    <a16:creationId xmlns:a16="http://schemas.microsoft.com/office/drawing/2014/main" id="{69FAFEBB-9968-755B-C58A-452E735D71FA}"/>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11" name="object 6">
                <a:extLst>
                  <a:ext uri="{FF2B5EF4-FFF2-40B4-BE49-F238E27FC236}">
                    <a16:creationId xmlns:a16="http://schemas.microsoft.com/office/drawing/2014/main" id="{DD84DA67-AF9F-F048-7967-2FC5A23DA58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7" name="Group 6">
              <a:extLst>
                <a:ext uri="{FF2B5EF4-FFF2-40B4-BE49-F238E27FC236}">
                  <a16:creationId xmlns:a16="http://schemas.microsoft.com/office/drawing/2014/main" id="{27023618-7ABC-75FF-60D8-5C18DA3C6198}"/>
                </a:ext>
              </a:extLst>
            </p:cNvPr>
            <p:cNvGrpSpPr/>
            <p:nvPr userDrawn="1"/>
          </p:nvGrpSpPr>
          <p:grpSpPr>
            <a:xfrm flipV="1">
              <a:off x="-350874" y="4586362"/>
              <a:ext cx="2331655" cy="3180687"/>
              <a:chOff x="-343367" y="1"/>
              <a:chExt cx="2331655" cy="3180687"/>
            </a:xfrm>
          </p:grpSpPr>
          <p:sp>
            <p:nvSpPr>
              <p:cNvPr id="8" name="object 3">
                <a:extLst>
                  <a:ext uri="{FF2B5EF4-FFF2-40B4-BE49-F238E27FC236}">
                    <a16:creationId xmlns:a16="http://schemas.microsoft.com/office/drawing/2014/main" id="{7B3A0917-9505-D207-4807-C93C68844B74}"/>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2B02905F-34C7-5C16-4215-D907F626BE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57215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10323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Bold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3" name="Slide Number Placeholder 5">
            <a:extLst>
              <a:ext uri="{FF2B5EF4-FFF2-40B4-BE49-F238E27FC236}">
                <a16:creationId xmlns:a16="http://schemas.microsoft.com/office/drawing/2014/main" id="{D6BBCB34-82EB-0E31-CA75-B33D5C4B787C}"/>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6" name="Group 5">
            <a:extLst>
              <a:ext uri="{FF2B5EF4-FFF2-40B4-BE49-F238E27FC236}">
                <a16:creationId xmlns:a16="http://schemas.microsoft.com/office/drawing/2014/main" id="{F8140A16-F2E0-A8B0-7101-D878025DB3CA}"/>
              </a:ext>
            </a:extLst>
          </p:cNvPr>
          <p:cNvGrpSpPr/>
          <p:nvPr userDrawn="1"/>
        </p:nvGrpSpPr>
        <p:grpSpPr>
          <a:xfrm>
            <a:off x="4422567" y="5186507"/>
            <a:ext cx="3346866" cy="85200"/>
            <a:chOff x="4341090" y="5186507"/>
            <a:chExt cx="3346866" cy="85200"/>
          </a:xfrm>
        </p:grpSpPr>
        <p:sp>
          <p:nvSpPr>
            <p:cNvPr id="7" name="object 12">
              <a:extLst>
                <a:ext uri="{FF2B5EF4-FFF2-40B4-BE49-F238E27FC236}">
                  <a16:creationId xmlns:a16="http://schemas.microsoft.com/office/drawing/2014/main" id="{37FC5DA8-1324-5BB4-E38B-9AB847662456}"/>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8" name="object 22">
              <a:extLst>
                <a:ext uri="{FF2B5EF4-FFF2-40B4-BE49-F238E27FC236}">
                  <a16:creationId xmlns:a16="http://schemas.microsoft.com/office/drawing/2014/main" id="{50760F23-B97A-EEF8-161D-CE54493624E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713040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Bold 4">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3" name="Slide Number Placeholder 5">
            <a:extLst>
              <a:ext uri="{FF2B5EF4-FFF2-40B4-BE49-F238E27FC236}">
                <a16:creationId xmlns:a16="http://schemas.microsoft.com/office/drawing/2014/main" id="{1A2F614E-B88A-5B62-7809-FDDB54E8E3E7}"/>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6" name="Group 5">
            <a:extLst>
              <a:ext uri="{FF2B5EF4-FFF2-40B4-BE49-F238E27FC236}">
                <a16:creationId xmlns:a16="http://schemas.microsoft.com/office/drawing/2014/main" id="{0CB796CF-387D-A4FE-E377-3F3DE107A03A}"/>
              </a:ext>
            </a:extLst>
          </p:cNvPr>
          <p:cNvGrpSpPr/>
          <p:nvPr userDrawn="1"/>
        </p:nvGrpSpPr>
        <p:grpSpPr>
          <a:xfrm>
            <a:off x="4422567" y="5186507"/>
            <a:ext cx="3346866" cy="85200"/>
            <a:chOff x="4341090" y="5186507"/>
            <a:chExt cx="3346866" cy="85200"/>
          </a:xfrm>
        </p:grpSpPr>
        <p:sp>
          <p:nvSpPr>
            <p:cNvPr id="7" name="object 12">
              <a:extLst>
                <a:ext uri="{FF2B5EF4-FFF2-40B4-BE49-F238E27FC236}">
                  <a16:creationId xmlns:a16="http://schemas.microsoft.com/office/drawing/2014/main" id="{F95E7E39-6D8E-C337-F514-7D4E3DF05A11}"/>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8" name="object 22">
              <a:extLst>
                <a:ext uri="{FF2B5EF4-FFF2-40B4-BE49-F238E27FC236}">
                  <a16:creationId xmlns:a16="http://schemas.microsoft.com/office/drawing/2014/main" id="{316B2842-4312-21DB-4981-3B6AE6CD9CCB}"/>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Tree>
    <p:extLst>
      <p:ext uri="{BB962C8B-B14F-4D97-AF65-F5344CB8AC3E}">
        <p14:creationId xmlns:p14="http://schemas.microsoft.com/office/powerpoint/2010/main" val="255341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29931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29930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5431944"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8972AE95-B15B-11E8-BD17-3254936C0337}"/>
              </a:ext>
            </a:extLst>
          </p:cNvPr>
          <p:cNvSpPr/>
          <p:nvPr/>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6172D02C-DB04-5E56-59ED-C7E66660F6A9}"/>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5" name="Straight Connector 4">
            <a:extLst>
              <a:ext uri="{FF2B5EF4-FFF2-40B4-BE49-F238E27FC236}">
                <a16:creationId xmlns:a16="http://schemas.microsoft.com/office/drawing/2014/main" id="{688249B6-AA22-CE05-8AB5-8F83547B5BF5}"/>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121499-DB04-21EA-0732-71A5806FAE94}"/>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1C2567E-445A-7CE1-1E51-6EE203AEC08A}"/>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10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29933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299319"/>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3FBA73E0-8571-12FC-766D-EC6C05EABC66}"/>
              </a:ext>
            </a:extLst>
          </p:cNvPr>
          <p:cNvSpPr/>
          <p:nvPr/>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8A213F67-023C-991A-68B3-1FB5D8E5DB88}"/>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6" name="Straight Connector 5">
            <a:extLst>
              <a:ext uri="{FF2B5EF4-FFF2-40B4-BE49-F238E27FC236}">
                <a16:creationId xmlns:a16="http://schemas.microsoft.com/office/drawing/2014/main" id="{A72AD505-CE9E-B110-B33B-6BF7EC2ADF9E}"/>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397DC32-4C58-F37B-3834-AC0670BFA99A}"/>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102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53243DC8-6C2B-2E1E-A1B4-828CC199C5F6}"/>
              </a:ext>
            </a:extLst>
          </p:cNvPr>
          <p:cNvSpPr/>
          <p:nvPr/>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60BF3795-AA97-9AFF-0783-D4317EFB2C38}"/>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5" name="Straight Connector 4">
            <a:extLst>
              <a:ext uri="{FF2B5EF4-FFF2-40B4-BE49-F238E27FC236}">
                <a16:creationId xmlns:a16="http://schemas.microsoft.com/office/drawing/2014/main" id="{2A42241E-3D86-56CE-1861-D431C73880A6}"/>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F683B41-CECF-2BEA-A9AF-D2047B25ACD0}"/>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670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33467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33465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21593C3A-7B9E-4BFA-B83E-EEACBADC2315}"/>
              </a:ext>
            </a:extLst>
          </p:cNvPr>
          <p:cNvSpPr/>
          <p:nvPr/>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42A48DA8-9C89-8AD0-5E7C-BE85E4DC25A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6" name="Straight Connector 5">
            <a:extLst>
              <a:ext uri="{FF2B5EF4-FFF2-40B4-BE49-F238E27FC236}">
                <a16:creationId xmlns:a16="http://schemas.microsoft.com/office/drawing/2014/main" id="{2263CF12-6C48-74F5-325E-A2073AFDF08E}"/>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2647726-CBCD-C027-F96B-C0FA3FD9D345}"/>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382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7"/>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5"/>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3" name="Rectangle 2">
            <a:extLst>
              <a:ext uri="{FF2B5EF4-FFF2-40B4-BE49-F238E27FC236}">
                <a16:creationId xmlns:a16="http://schemas.microsoft.com/office/drawing/2014/main" id="{0ACB106D-F3B6-1077-8F76-80FCEB9571C6}"/>
              </a:ext>
            </a:extLst>
          </p:cNvPr>
          <p:cNvSpPr/>
          <p:nvPr/>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51E7B4D-D5F0-8524-7BF7-5AC35DFD5441}"/>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5" name="Rectangle 4">
            <a:extLst>
              <a:ext uri="{FF2B5EF4-FFF2-40B4-BE49-F238E27FC236}">
                <a16:creationId xmlns:a16="http://schemas.microsoft.com/office/drawing/2014/main" id="{9B086FCB-8766-DC5A-7F96-6B6E1C1682E8}"/>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911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34113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3411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0FCF70B2-F119-F49D-8E82-8DECF25F79FF}"/>
              </a:ext>
            </a:extLst>
          </p:cNvPr>
          <p:cNvSpPr/>
          <p:nvPr/>
        </p:nvSpPr>
        <p:spPr>
          <a:xfrm>
            <a:off x="0" y="0"/>
            <a:ext cx="12191994"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D73055A2-A1A7-1EA2-A722-961D8C9BC0AF}"/>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5" name="Straight Connector 4">
            <a:extLst>
              <a:ext uri="{FF2B5EF4-FFF2-40B4-BE49-F238E27FC236}">
                <a16:creationId xmlns:a16="http://schemas.microsoft.com/office/drawing/2014/main" id="{26D2E4D8-9CD8-D61D-B1C3-2EFBCCCFD73E}"/>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32CE5F-92F1-A141-E249-3081251EA97C}"/>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A8C9D9F-F1FE-9F2F-EE24-8B4FAFC38BBF}"/>
              </a:ext>
            </a:extLst>
          </p:cNvPr>
          <p:cNvSpPr/>
          <p:nvPr userDrawn="1"/>
        </p:nvSpPr>
        <p:spPr>
          <a:xfrm>
            <a:off x="0" y="0"/>
            <a:ext cx="12191994"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7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33"/>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E76B4D16-6C84-E032-9F75-686D355DFD99}"/>
              </a:ext>
            </a:extLst>
          </p:cNvPr>
          <p:cNvSpPr/>
          <p:nvPr/>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FCCEA9E-3822-11A0-2AE2-D102DF710DCB}"/>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6" name="Straight Connector 5">
            <a:extLst>
              <a:ext uri="{FF2B5EF4-FFF2-40B4-BE49-F238E27FC236}">
                <a16:creationId xmlns:a16="http://schemas.microsoft.com/office/drawing/2014/main" id="{BC9BA238-89F0-9A76-B8E1-47C066F5D87B}"/>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9BF920C-935D-F04A-1564-546C108A4ABA}"/>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5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41202" cy="29932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41202" cy="299313"/>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FC747363-22EE-FAFD-F491-FF11A5D3113F}"/>
              </a:ext>
            </a:extLst>
          </p:cNvPr>
          <p:cNvSpPr/>
          <p:nvPr/>
        </p:nvSpPr>
        <p:spPr>
          <a:xfrm>
            <a:off x="-11703" y="0"/>
            <a:ext cx="12203703"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FA26E65E-0982-4555-7BB6-829F97AF903F}"/>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5" name="Straight Connector 4">
            <a:extLst>
              <a:ext uri="{FF2B5EF4-FFF2-40B4-BE49-F238E27FC236}">
                <a16:creationId xmlns:a16="http://schemas.microsoft.com/office/drawing/2014/main" id="{3DE6D708-D1A8-FA51-A545-4180AE940E4A}"/>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4EBA24-BDE7-4D48-8F51-72DB302D6468}"/>
              </a:ext>
            </a:extLst>
          </p:cNvPr>
          <p:cNvSpPr/>
          <p:nvPr userDrawn="1"/>
        </p:nvSpPr>
        <p:spPr>
          <a:xfrm>
            <a:off x="-11703" y="0"/>
            <a:ext cx="12203703"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48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631717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34682"/>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5"/>
            <a:ext cx="11617797" cy="334668"/>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0462ACCD-0A7A-A55B-B14C-36552183153D}"/>
              </a:ext>
            </a:extLst>
          </p:cNvPr>
          <p:cNvSpPr/>
          <p:nvPr/>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2AC17043-5737-81A1-5EA0-4E0D095117B7}"/>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6" name="Straight Connector 5">
            <a:extLst>
              <a:ext uri="{FF2B5EF4-FFF2-40B4-BE49-F238E27FC236}">
                <a16:creationId xmlns:a16="http://schemas.microsoft.com/office/drawing/2014/main" id="{97950175-5ED3-9F04-803C-8EFC0AF608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150042-8819-13CD-332D-8DDCFCB6923F}"/>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741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13740"/>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31372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71C966-8BC3-1780-D645-67B95C3F07CB}"/>
              </a:ext>
            </a:extLst>
          </p:cNvPr>
          <p:cNvSpPr/>
          <p:nvPr/>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F3D6E55E-07BA-5871-CA54-EEBC6B9487FB}"/>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5" name="Straight Connector 4">
            <a:extLst>
              <a:ext uri="{FF2B5EF4-FFF2-40B4-BE49-F238E27FC236}">
                <a16:creationId xmlns:a16="http://schemas.microsoft.com/office/drawing/2014/main" id="{1E3F38FA-0619-BD4D-A5C2-B193EDAFB7C2}"/>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EEEC9FA-424B-8B26-BB07-B31E7D839105}"/>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929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userDrawn="1">
            <p:ph type="title" hasCustomPrompt="1"/>
          </p:nvPr>
        </p:nvSpPr>
        <p:spPr>
          <a:xfrm>
            <a:off x="1" y="2891435"/>
            <a:ext cx="12192000" cy="1248439"/>
          </a:xfrm>
        </p:spPr>
        <p:txBody>
          <a:bodyPr lIns="0" tIns="0" rIns="0" bIns="0">
            <a:noAutofit/>
          </a:bodyPr>
          <a:lstStyle>
            <a:lvl1pPr marL="0" algn="ctr" defTabSz="914400" rtl="0" eaLnBrk="1" latinLnBrk="0" hangingPunct="1">
              <a:lnSpc>
                <a:spcPct val="80000"/>
              </a:lnSpc>
              <a:spcBef>
                <a:spcPts val="95"/>
              </a:spcBef>
              <a:tabLst>
                <a:tab pos="5000625" algn="l"/>
                <a:tab pos="10304780" algn="l"/>
              </a:tabLst>
              <a:defRPr lang="en-US" sz="5400" b="1" i="1" kern="1200" spc="300"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userDrawn="1">
            <p:ph sz="quarter" idx="10" hasCustomPrompt="1"/>
          </p:nvPr>
        </p:nvSpPr>
        <p:spPr>
          <a:xfrm>
            <a:off x="0" y="2393511"/>
            <a:ext cx="12192000" cy="485156"/>
          </a:xfrm>
        </p:spPr>
        <p:txBody>
          <a:bodyPr lIns="0" tIns="0" rIns="0" bIns="0">
            <a:noAutofit/>
          </a:bodyPr>
          <a:lstStyle>
            <a:lvl1pPr marL="0" indent="0" algn="ctr" defTabSz="914400" rtl="0" eaLnBrk="1" latinLnBrk="0" hangingPunct="1">
              <a:lnSpc>
                <a:spcPct val="100000"/>
              </a:lnSpc>
              <a:spcBef>
                <a:spcPts val="120"/>
              </a:spcBef>
              <a:buNone/>
              <a:tabLst>
                <a:tab pos="1349375" algn="l"/>
                <a:tab pos="2849245" algn="l"/>
              </a:tabLst>
              <a:defRPr lang="en-US" sz="1800" b="0" i="0" kern="1200" spc="300"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userDrawn="1">
            <p:ph sz="quarter" idx="11" hasCustomPrompt="1"/>
          </p:nvPr>
        </p:nvSpPr>
        <p:spPr>
          <a:xfrm>
            <a:off x="0"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userDrawn="1">
            <p:ph sz="quarter" idx="12" hasCustomPrompt="1"/>
          </p:nvPr>
        </p:nvSpPr>
        <p:spPr>
          <a:xfrm>
            <a:off x="6647749"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5664" y="5346392"/>
            <a:ext cx="1210249" cy="1210249"/>
          </a:xfrm>
          <a:prstGeom prst="rect">
            <a:avLst/>
          </a:prstGeom>
        </p:spPr>
      </p:pic>
    </p:spTree>
    <p:extLst>
      <p:ext uri="{BB962C8B-B14F-4D97-AF65-F5344CB8AC3E}">
        <p14:creationId xmlns:p14="http://schemas.microsoft.com/office/powerpoint/2010/main" val="2482307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4201624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63555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7994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3006575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79942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424823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148614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65454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382325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695281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3409966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3564101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311152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1664711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01108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2250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622944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2039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88179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04319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1719686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816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242219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621345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640382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1884433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433823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264264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280661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195760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09060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951617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424541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1461945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38614437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4228281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3483571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9628801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04105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36922859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305049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568041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8041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17399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493944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42392171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170193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345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10593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3.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46" r:id="rId9"/>
    <p:sldLayoutId id="2147483754" r:id="rId10"/>
    <p:sldLayoutId id="2147483755" r:id="rId11"/>
    <p:sldLayoutId id="2147483756" r:id="rId12"/>
    <p:sldLayoutId id="2147483757" r:id="rId13"/>
    <p:sldLayoutId id="2147483722" r:id="rId14"/>
    <p:sldLayoutId id="2147483726" r:id="rId15"/>
    <p:sldLayoutId id="2147483730" r:id="rId16"/>
    <p:sldLayoutId id="2147483738" r:id="rId17"/>
    <p:sldLayoutId id="2147483747" r:id="rId18"/>
    <p:sldLayoutId id="2147483724" r:id="rId19"/>
    <p:sldLayoutId id="2147483728" r:id="rId20"/>
    <p:sldLayoutId id="2147483732" r:id="rId21"/>
    <p:sldLayoutId id="2147483748" r:id="rId22"/>
    <p:sldLayoutId id="2147483740" r:id="rId23"/>
    <p:sldLayoutId id="2147483758" r:id="rId24"/>
    <p:sldLayoutId id="2147483760" r:id="rId25"/>
    <p:sldLayoutId id="2147483772" r:id="rId26"/>
    <p:sldLayoutId id="2147483781" r:id="rId27"/>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54755213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121452603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hyperlink" Target="https://uflorida-my.sharepoint.com/:b:/g/personal/ltolen_ufl_edu/Ef1jo6aCcTtLiSpCpGA3GxABJonzkvm1aHVCB9ocnOqhQQ?e=GlfQE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itt.ufl.edu/request-assistance/"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citt.ufl.edu/request-assistance/"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site.video.ufl.edu/Mediasite/Play/6ce11cc039784cd49d17b643928f47fe1d"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hyperlink" Target="https://uflorida-my.sharepoint.com/:f:/g/personal/ltolen_ufl_edu/Eljle7gKBh5Pkqt4kXirgIoB5YV987tias0MWeS3E7HEng?e=h73qam" TargetMode="External"/><Relationship Id="rId5" Type="http://schemas.openxmlformats.org/officeDocument/2006/relationships/hyperlink" Target="https://mediasite.video.ufl.edu/Mediasite/Play/f90e50cd429c47eaa9af93d8852db85c1d" TargetMode="External"/><Relationship Id="rId4" Type="http://schemas.openxmlformats.org/officeDocument/2006/relationships/hyperlink" Target="https://mediasite.video.ufl.edu/Mediasite/Play/3daca221e4d34f939855a80fe706d4961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4D-7D17-F640-8641-52DE2102DCB9}"/>
              </a:ext>
            </a:extLst>
          </p:cNvPr>
          <p:cNvSpPr>
            <a:spLocks noGrp="1"/>
          </p:cNvSpPr>
          <p:nvPr>
            <p:ph type="ctrTitle"/>
          </p:nvPr>
        </p:nvSpPr>
        <p:spPr/>
        <p:txBody>
          <a:bodyPr/>
          <a:lstStyle/>
          <a:p>
            <a:r>
              <a:rPr lang="en-US" dirty="0"/>
              <a:t>UF QEP Assessment Orientation</a:t>
            </a:r>
          </a:p>
        </p:txBody>
      </p:sp>
      <p:sp>
        <p:nvSpPr>
          <p:cNvPr id="3" name="Subtitle 2">
            <a:extLst>
              <a:ext uri="{FF2B5EF4-FFF2-40B4-BE49-F238E27FC236}">
                <a16:creationId xmlns:a16="http://schemas.microsoft.com/office/drawing/2014/main" id="{A2AA880F-20E3-0D44-8CDE-45497D7E2E36}"/>
              </a:ext>
            </a:extLst>
          </p:cNvPr>
          <p:cNvSpPr>
            <a:spLocks noGrp="1"/>
          </p:cNvSpPr>
          <p:nvPr>
            <p:ph type="subTitle" idx="1"/>
          </p:nvPr>
        </p:nvSpPr>
        <p:spPr>
          <a:xfrm>
            <a:off x="2568992" y="3782272"/>
            <a:ext cx="7582541" cy="594233"/>
          </a:xfrm>
        </p:spPr>
        <p:txBody>
          <a:bodyPr/>
          <a:lstStyle/>
          <a:p>
            <a:pPr>
              <a:lnSpc>
                <a:spcPct val="100000"/>
              </a:lnSpc>
            </a:pPr>
            <a:r>
              <a:rPr lang="en-US" sz="2400" dirty="0"/>
              <a:t>Office of Institutional Assessment</a:t>
            </a:r>
          </a:p>
          <a:p>
            <a:pPr>
              <a:lnSpc>
                <a:spcPct val="100000"/>
              </a:lnSpc>
            </a:pPr>
            <a:endParaRPr lang="en-US" sz="2400" dirty="0"/>
          </a:p>
          <a:p>
            <a:pPr>
              <a:lnSpc>
                <a:spcPct val="100000"/>
              </a:lnSpc>
            </a:pPr>
            <a:r>
              <a:rPr lang="en-US" sz="1800" dirty="0">
                <a:solidFill>
                  <a:schemeClr val="bg1"/>
                </a:solidFill>
              </a:rPr>
              <a:t>Lissette Tolentino, Associate Director and Assistant Scholar</a:t>
            </a:r>
          </a:p>
          <a:p>
            <a:pPr>
              <a:lnSpc>
                <a:spcPct val="100000"/>
              </a:lnSpc>
            </a:pPr>
            <a:r>
              <a:rPr lang="en-US" sz="1800" dirty="0">
                <a:solidFill>
                  <a:schemeClr val="bg1"/>
                </a:solidFill>
              </a:rPr>
              <a:t>Mackenzie Donovan, Project Manager AI2 Center</a:t>
            </a:r>
          </a:p>
          <a:p>
            <a:pPr>
              <a:lnSpc>
                <a:spcPct val="100000"/>
              </a:lnSpc>
            </a:pPr>
            <a:endParaRPr lang="en-US" sz="1800" dirty="0">
              <a:solidFill>
                <a:schemeClr val="bg1"/>
              </a:solidFill>
            </a:endParaRPr>
          </a:p>
          <a:p>
            <a:pPr>
              <a:lnSpc>
                <a:spcPct val="100000"/>
              </a:lnSpc>
            </a:pPr>
            <a:r>
              <a:rPr lang="en-US" sz="1800" dirty="0">
                <a:solidFill>
                  <a:schemeClr val="bg1"/>
                </a:solidFill>
              </a:rPr>
              <a:t>Guest:</a:t>
            </a:r>
          </a:p>
          <a:p>
            <a:pPr>
              <a:lnSpc>
                <a:spcPct val="100000"/>
              </a:lnSpc>
            </a:pPr>
            <a:r>
              <a:rPr lang="en-US" sz="1800" dirty="0">
                <a:solidFill>
                  <a:schemeClr val="bg1"/>
                </a:solidFill>
              </a:rPr>
              <a:t>CITT and COIP</a:t>
            </a:r>
          </a:p>
        </p:txBody>
      </p:sp>
      <p:sp>
        <p:nvSpPr>
          <p:cNvPr id="5" name="Text Placeholder 4">
            <a:extLst>
              <a:ext uri="{FF2B5EF4-FFF2-40B4-BE49-F238E27FC236}">
                <a16:creationId xmlns:a16="http://schemas.microsoft.com/office/drawing/2014/main" id="{FD2C4807-D82C-B241-B47B-DAB0E118937A}"/>
              </a:ext>
            </a:extLst>
          </p:cNvPr>
          <p:cNvSpPr>
            <a:spLocks noGrp="1"/>
          </p:cNvSpPr>
          <p:nvPr>
            <p:ph type="body" sz="quarter" idx="11"/>
          </p:nvPr>
        </p:nvSpPr>
        <p:spPr>
          <a:xfrm>
            <a:off x="2568992" y="1341713"/>
            <a:ext cx="3681358" cy="365864"/>
          </a:xfrm>
        </p:spPr>
        <p:txBody>
          <a:bodyPr/>
          <a:lstStyle/>
          <a:p>
            <a:r>
              <a:rPr lang="en-US" sz="2400" dirty="0"/>
              <a:t>August 27 &amp; 28, 2024</a:t>
            </a:r>
          </a:p>
        </p:txBody>
      </p:sp>
    </p:spTree>
    <p:extLst>
      <p:ext uri="{BB962C8B-B14F-4D97-AF65-F5344CB8AC3E}">
        <p14:creationId xmlns:p14="http://schemas.microsoft.com/office/powerpoint/2010/main" val="17867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74BD42-4B36-5F68-356B-2D5E471B8A77}"/>
              </a:ext>
            </a:extLst>
          </p:cNvPr>
          <p:cNvPicPr>
            <a:picLocks noChangeAspect="1"/>
          </p:cNvPicPr>
          <p:nvPr/>
        </p:nvPicPr>
        <p:blipFill>
          <a:blip r:embed="rId3"/>
          <a:stretch>
            <a:fillRect/>
          </a:stretch>
        </p:blipFill>
        <p:spPr>
          <a:xfrm>
            <a:off x="2655174" y="239594"/>
            <a:ext cx="6524095" cy="6035249"/>
          </a:xfrm>
          <a:prstGeom prst="rect">
            <a:avLst/>
          </a:prstGeom>
          <a:noFill/>
        </p:spPr>
      </p:pic>
      <p:sp>
        <p:nvSpPr>
          <p:cNvPr id="2" name="TextBox 1">
            <a:extLst>
              <a:ext uri="{FF2B5EF4-FFF2-40B4-BE49-F238E27FC236}">
                <a16:creationId xmlns:a16="http://schemas.microsoft.com/office/drawing/2014/main" id="{7DD85A07-2613-E605-215E-0E8E4B25B1BB}"/>
              </a:ext>
            </a:extLst>
          </p:cNvPr>
          <p:cNvSpPr txBox="1"/>
          <p:nvPr/>
        </p:nvSpPr>
        <p:spPr>
          <a:xfrm>
            <a:off x="1274885" y="5711969"/>
            <a:ext cx="4519245" cy="523220"/>
          </a:xfrm>
          <a:prstGeom prst="rect">
            <a:avLst/>
          </a:prstGeom>
          <a:noFill/>
        </p:spPr>
        <p:txBody>
          <a:bodyPr wrap="square" rtlCol="0">
            <a:spAutoFit/>
          </a:bodyPr>
          <a:lstStyle/>
          <a:p>
            <a:r>
              <a:rPr lang="en-US" sz="1400" dirty="0"/>
              <a:t>*Note: You can find more details in the </a:t>
            </a:r>
            <a:r>
              <a:rPr lang="en-US" sz="1400" dirty="0">
                <a:hlinkClick r:id="rId4"/>
              </a:rPr>
              <a:t>QEP AI Assessment Guide and Rubrics document</a:t>
            </a:r>
            <a:endParaRPr lang="en-US" sz="1400" dirty="0"/>
          </a:p>
        </p:txBody>
      </p:sp>
    </p:spTree>
    <p:extLst>
      <p:ext uri="{BB962C8B-B14F-4D97-AF65-F5344CB8AC3E}">
        <p14:creationId xmlns:p14="http://schemas.microsoft.com/office/powerpoint/2010/main" val="286705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Process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574675" y="1252888"/>
            <a:ext cx="5521325" cy="413340"/>
          </a:xfrm>
        </p:spPr>
        <p:txBody>
          <a:bodyPr/>
          <a:lstStyle/>
          <a:p>
            <a:r>
              <a:rPr lang="en-US" dirty="0"/>
              <a:t>Three-Step Process:</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574675" y="1896444"/>
            <a:ext cx="5121275" cy="3327400"/>
          </a:xfrm>
        </p:spPr>
        <p:txBody>
          <a:bodyPr/>
          <a:lstStyle/>
          <a:p>
            <a:pPr marL="342900" indent="-342900">
              <a:buFont typeface="Arial" panose="020B0604020202020204" pitchFamily="34" charset="0"/>
              <a:buChar char="•"/>
            </a:pPr>
            <a:r>
              <a:rPr lang="en-US" sz="2000" b="1" dirty="0"/>
              <a:t>Sampling</a:t>
            </a:r>
          </a:p>
          <a:p>
            <a:pPr marL="746125" indent="-342900">
              <a:buFont typeface="Arial" panose="020B0604020202020204" pitchFamily="34" charset="0"/>
              <a:buChar char="•"/>
            </a:pPr>
            <a:r>
              <a:rPr lang="en-US" sz="2000" dirty="0"/>
              <a:t>Random selection: 20% sample (AI designated courses)</a:t>
            </a:r>
          </a:p>
          <a:p>
            <a:pPr marL="342900" indent="-342900">
              <a:buFont typeface="Arial" panose="020B0604020202020204" pitchFamily="34" charset="0"/>
              <a:buChar char="•"/>
            </a:pPr>
            <a:r>
              <a:rPr lang="en-US" sz="2000" b="1" dirty="0"/>
              <a:t>Assignment Selection</a:t>
            </a:r>
          </a:p>
          <a:p>
            <a:pPr marL="746125" indent="-342900">
              <a:buFont typeface="Arial" panose="020B0604020202020204" pitchFamily="34" charset="0"/>
              <a:buChar char="•"/>
            </a:pPr>
            <a:r>
              <a:rPr lang="en-US" sz="2000" dirty="0"/>
              <a:t>Faculty identify course assignment(s) to measure AI SLOs</a:t>
            </a:r>
          </a:p>
          <a:p>
            <a:pPr marL="746125" indent="-342900">
              <a:buFont typeface="Arial" panose="020B0604020202020204" pitchFamily="34" charset="0"/>
              <a:buChar char="•"/>
            </a:pPr>
            <a:r>
              <a:rPr lang="en-US" sz="2000" dirty="0"/>
              <a:t>IDs assist faculty associating rubrics with assignments</a:t>
            </a:r>
          </a:p>
          <a:p>
            <a:pPr marL="342900" indent="-342900">
              <a:buFont typeface="Arial" panose="020B0604020202020204" pitchFamily="34" charset="0"/>
              <a:buChar char="•"/>
            </a:pPr>
            <a:r>
              <a:rPr lang="en-US" sz="2000" b="1" dirty="0"/>
              <a:t>Rating Criteria</a:t>
            </a:r>
          </a:p>
          <a:p>
            <a:pPr marL="746125" indent="-342900">
              <a:buFont typeface="Arial" panose="020B0604020202020204" pitchFamily="34" charset="0"/>
              <a:buChar char="•"/>
            </a:pPr>
            <a:r>
              <a:rPr lang="en-US" sz="2000" dirty="0"/>
              <a:t>Criteria are assessed at the same time the assignment is graded</a:t>
            </a:r>
          </a:p>
          <a:p>
            <a:pPr marL="342900" indent="-3429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C198DF09-4D90-674B-912C-9CA082445A91}"/>
              </a:ext>
            </a:extLst>
          </p:cNvPr>
          <p:cNvSpPr>
            <a:spLocks noGrp="1"/>
          </p:cNvSpPr>
          <p:nvPr>
            <p:ph type="body" sz="quarter" idx="21"/>
          </p:nvPr>
        </p:nvSpPr>
        <p:spPr>
          <a:xfrm>
            <a:off x="6535379" y="1288996"/>
            <a:ext cx="5431944" cy="341123"/>
          </a:xfrm>
        </p:spPr>
        <p:txBody>
          <a:bodyPr/>
          <a:lstStyle/>
          <a:p>
            <a:r>
              <a:rPr lang="en-US" sz="3200" dirty="0"/>
              <a:t>Important!</a:t>
            </a:r>
          </a:p>
        </p:txBody>
      </p:sp>
      <p:sp>
        <p:nvSpPr>
          <p:cNvPr id="7" name="Text Placeholder 6">
            <a:extLst>
              <a:ext uri="{FF2B5EF4-FFF2-40B4-BE49-F238E27FC236}">
                <a16:creationId xmlns:a16="http://schemas.microsoft.com/office/drawing/2014/main" id="{251B9E69-EF65-C74E-8F6E-3749B392D037}"/>
              </a:ext>
            </a:extLst>
          </p:cNvPr>
          <p:cNvSpPr>
            <a:spLocks noGrp="1"/>
          </p:cNvSpPr>
          <p:nvPr>
            <p:ph type="body" sz="quarter" idx="22"/>
          </p:nvPr>
        </p:nvSpPr>
        <p:spPr>
          <a:xfrm>
            <a:off x="6535379" y="2020094"/>
            <a:ext cx="4549775" cy="2817812"/>
          </a:xfrm>
        </p:spPr>
        <p:txBody>
          <a:bodyPr/>
          <a:lstStyle/>
          <a:p>
            <a:pPr marL="285750" indent="-285750">
              <a:buFont typeface="Arial" panose="020B0604020202020204" pitchFamily="34" charset="0"/>
              <a:buChar char="•"/>
            </a:pPr>
            <a:r>
              <a:rPr lang="en-US" sz="1800" dirty="0"/>
              <a:t>The 20% sample will be provided for each faculty member via e-mail (Password protected file)</a:t>
            </a:r>
          </a:p>
          <a:p>
            <a:pPr marL="285750" indent="-285750">
              <a:buFont typeface="Arial" panose="020B0604020202020204" pitchFamily="34" charset="0"/>
              <a:buChar char="•"/>
            </a:pPr>
            <a:r>
              <a:rPr lang="en-US" sz="1800" dirty="0"/>
              <a:t>Faculty choose course assignment and schedule appointment with instructional designers (IDs) to set up the rubrics (Use link: </a:t>
            </a:r>
            <a:r>
              <a:rPr lang="en-US" sz="1800" dirty="0">
                <a:hlinkClick r:id="rId3"/>
              </a:rPr>
              <a:t>Booking for Outcome Setup</a:t>
            </a:r>
            <a:r>
              <a:rPr lang="en-US" sz="1800" dirty="0"/>
              <a:t>) </a:t>
            </a:r>
          </a:p>
          <a:p>
            <a:pPr marL="285750" indent="-285750">
              <a:buFont typeface="Arial" panose="020B0604020202020204" pitchFamily="34" charset="0"/>
              <a:buChar char="•"/>
            </a:pPr>
            <a:r>
              <a:rPr lang="en-US" sz="1800" b="1" dirty="0"/>
              <a:t>AI SLO rubrics:</a:t>
            </a:r>
          </a:p>
          <a:p>
            <a:pPr marL="682625" indent="-285750">
              <a:buFont typeface="Arial" panose="020B0604020202020204" pitchFamily="34" charset="0"/>
              <a:buChar char="•"/>
            </a:pPr>
            <a:r>
              <a:rPr lang="en-US" sz="1800" dirty="0"/>
              <a:t>Must be scored using </a:t>
            </a:r>
            <a:r>
              <a:rPr lang="en-US" sz="1800" i="1" dirty="0"/>
              <a:t>Speed Grader</a:t>
            </a:r>
            <a:r>
              <a:rPr lang="en-US" sz="1800" dirty="0"/>
              <a:t>, otherwise data will not be recorded. </a:t>
            </a:r>
            <a:r>
              <a:rPr lang="en-US" sz="1800" b="1" dirty="0"/>
              <a:t>This is a crucial step!</a:t>
            </a:r>
          </a:p>
          <a:p>
            <a:pPr marL="682625" indent="-285750">
              <a:buFont typeface="Arial" panose="020B0604020202020204" pitchFamily="34" charset="0"/>
              <a:buChar char="•"/>
            </a:pPr>
            <a:r>
              <a:rPr lang="en-US" sz="1800" dirty="0"/>
              <a:t>Do not interfere with students’ grades (IDs set up)</a:t>
            </a:r>
          </a:p>
        </p:txBody>
      </p:sp>
    </p:spTree>
    <p:extLst>
      <p:ext uri="{BB962C8B-B14F-4D97-AF65-F5344CB8AC3E}">
        <p14:creationId xmlns:p14="http://schemas.microsoft.com/office/powerpoint/2010/main" val="185105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Information for Students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861773" y="3145221"/>
            <a:ext cx="4635137" cy="413340"/>
          </a:xfrm>
        </p:spPr>
        <p:txBody>
          <a:bodyPr/>
          <a:lstStyle/>
          <a:p>
            <a:r>
              <a:rPr lang="en-US" dirty="0"/>
              <a:t>How to associate outcome rubrics in Canvas for data collection purposes</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6589986" y="1624658"/>
            <a:ext cx="4908331" cy="3867806"/>
          </a:xfrm>
          <a:solidFill>
            <a:srgbClr val="FFFFFF"/>
          </a:solidFill>
        </p:spPr>
        <p:txBody>
          <a:bodyPr/>
          <a:lstStyle/>
          <a:p>
            <a:pPr marL="342900" indent="-342900">
              <a:buFont typeface="Arial" panose="020B0604020202020204" pitchFamily="34" charset="0"/>
              <a:buChar char="•"/>
            </a:pPr>
            <a:r>
              <a:rPr lang="en-US" i="1" dirty="0">
                <a:latin typeface="Calibri" panose="020F0502020204030204" pitchFamily="34" charset="0"/>
                <a:ea typeface="Calibri" panose="020F0502020204030204" pitchFamily="34" charset="0"/>
              </a:rPr>
              <a:t>Choose an assignment in your course</a:t>
            </a:r>
          </a:p>
          <a:p>
            <a:pPr marL="342900" indent="-342900">
              <a:buFont typeface="Arial" panose="020B0604020202020204" pitchFamily="34" charset="0"/>
              <a:buChar char="•"/>
            </a:pPr>
            <a:r>
              <a:rPr lang="en-US" i="1" dirty="0">
                <a:latin typeface="Calibri" panose="020F0502020204030204" pitchFamily="34" charset="0"/>
                <a:ea typeface="Calibri" panose="020F0502020204030204" pitchFamily="34" charset="0"/>
                <a:hlinkClick r:id="rId3"/>
              </a:rPr>
              <a:t>Request an appointment </a:t>
            </a:r>
            <a:r>
              <a:rPr lang="en-US" i="1" dirty="0">
                <a:latin typeface="Calibri" panose="020F0502020204030204" pitchFamily="34" charset="0"/>
                <a:ea typeface="Calibri" panose="020F0502020204030204" pitchFamily="34" charset="0"/>
              </a:rPr>
              <a:t>with an instructional designer</a:t>
            </a:r>
          </a:p>
          <a:p>
            <a:pPr marL="342900" indent="-342900">
              <a:buFont typeface="Arial" panose="020B0604020202020204" pitchFamily="34" charset="0"/>
              <a:buChar char="•"/>
            </a:pPr>
            <a:r>
              <a:rPr lang="en-US" i="1" dirty="0">
                <a:latin typeface="Calibri" panose="020F0502020204030204" pitchFamily="34" charset="0"/>
                <a:ea typeface="Calibri" panose="020F0502020204030204" pitchFamily="34" charset="0"/>
              </a:rPr>
              <a:t>Make sure once rubrics are associated with assignments, the rubrics are completed using Speed Grader </a:t>
            </a:r>
          </a:p>
          <a:p>
            <a:r>
              <a:rPr lang="en-US" i="1" dirty="0">
                <a:latin typeface="Calibri" panose="020F0502020204030204" pitchFamily="34" charset="0"/>
                <a:ea typeface="Calibri" panose="020F0502020204030204" pitchFamily="34" charset="0"/>
              </a:rPr>
              <a:t>*Keep in mind that completing the AI SLO Rubrics DOES NOT impact students’ grades.</a:t>
            </a:r>
          </a:p>
          <a:p>
            <a:endParaRPr lang="en-US" sz="2400" dirty="0"/>
          </a:p>
        </p:txBody>
      </p:sp>
    </p:spTree>
    <p:extLst>
      <p:ext uri="{BB962C8B-B14F-4D97-AF65-F5344CB8AC3E}">
        <p14:creationId xmlns:p14="http://schemas.microsoft.com/office/powerpoint/2010/main" val="414260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Information for Students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861773" y="3145221"/>
            <a:ext cx="4635137" cy="413340"/>
          </a:xfrm>
        </p:spPr>
        <p:txBody>
          <a:bodyPr/>
          <a:lstStyle/>
          <a:p>
            <a:r>
              <a:rPr lang="en-US" dirty="0"/>
              <a:t>Suggested Narrative for Syllabi</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6589986" y="1944415"/>
            <a:ext cx="4529959" cy="3867806"/>
          </a:xfrm>
          <a:solidFill>
            <a:srgbClr val="FFFFFF"/>
          </a:solidFill>
        </p:spPr>
        <p:txBody>
          <a:bodyPr/>
          <a:lstStyle/>
          <a:p>
            <a:r>
              <a:rPr lang="en-US" sz="2400" i="1" dirty="0">
                <a:latin typeface="Calibri" panose="020F0502020204030204" pitchFamily="34" charset="0"/>
                <a:ea typeface="Calibri" panose="020F0502020204030204" pitchFamily="34" charset="0"/>
              </a:rPr>
              <a:t>“T</a:t>
            </a:r>
            <a:r>
              <a:rPr lang="en-US" sz="2400" i="1" dirty="0">
                <a:effectLst/>
                <a:latin typeface="Calibri" panose="020F0502020204030204" pitchFamily="34" charset="0"/>
                <a:ea typeface="Calibri" panose="020F0502020204030204" pitchFamily="34" charset="0"/>
              </a:rPr>
              <a:t>he additional rubric criteria associated to this assignment serve to gather anonymous data on students’ performance toward AI student learning outcomes (SLOs). These rubrics reflect the overall expected outcomes for students completing AI courses. The scoring of these criteria does not impact your grade.”</a:t>
            </a:r>
            <a:endParaRPr lang="en-US" sz="2400" dirty="0"/>
          </a:p>
        </p:txBody>
      </p:sp>
    </p:spTree>
    <p:extLst>
      <p:ext uri="{BB962C8B-B14F-4D97-AF65-F5344CB8AC3E}">
        <p14:creationId xmlns:p14="http://schemas.microsoft.com/office/powerpoint/2010/main" val="36144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p:txBody>
          <a:bodyPr/>
          <a:lstStyle/>
          <a:p>
            <a:r>
              <a:rPr lang="en-US" dirty="0"/>
              <a:t>Videos:</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Videos:</a:t>
            </a:r>
          </a:p>
          <a:p>
            <a:pPr marL="342900" lvl="1" indent="-342900">
              <a:lnSpc>
                <a:spcPct val="107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Step 1: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Purpose and Choosing an Assignment (2:00)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Step 2: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Setting up Outcomes in Canvas (3:31)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spcBef>
                <a:spcPts val="0"/>
              </a:spcBef>
              <a:spcAft>
                <a:spcPts val="8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Step 3: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Scoring Outcomes in Canvas (1:34)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C198DF09-4D90-674B-912C-9CA082445A91}"/>
              </a:ext>
            </a:extLst>
          </p:cNvPr>
          <p:cNvSpPr>
            <a:spLocks noGrp="1"/>
          </p:cNvSpPr>
          <p:nvPr>
            <p:ph type="body" sz="quarter" idx="21"/>
          </p:nvPr>
        </p:nvSpPr>
        <p:spPr>
          <a:xfrm>
            <a:off x="6665464" y="2072468"/>
            <a:ext cx="5431944" cy="341123"/>
          </a:xfrm>
        </p:spPr>
        <p:txBody>
          <a:bodyPr/>
          <a:lstStyle/>
          <a:p>
            <a:r>
              <a:rPr lang="en-US" sz="3200" dirty="0"/>
              <a:t>Guides:</a:t>
            </a:r>
          </a:p>
        </p:txBody>
      </p:sp>
      <p:sp>
        <p:nvSpPr>
          <p:cNvPr id="7" name="Text Placeholder 6">
            <a:extLst>
              <a:ext uri="{FF2B5EF4-FFF2-40B4-BE49-F238E27FC236}">
                <a16:creationId xmlns:a16="http://schemas.microsoft.com/office/drawing/2014/main" id="{251B9E69-EF65-C74E-8F6E-3749B392D037}"/>
              </a:ext>
            </a:extLst>
          </p:cNvPr>
          <p:cNvSpPr>
            <a:spLocks noGrp="1"/>
          </p:cNvSpPr>
          <p:nvPr>
            <p:ph type="body" sz="quarter" idx="22"/>
          </p:nvPr>
        </p:nvSpPr>
        <p:spPr>
          <a:xfrm>
            <a:off x="6665464" y="2657312"/>
            <a:ext cx="4549775" cy="2817812"/>
          </a:xfrm>
        </p:spPr>
        <p:txBody>
          <a:bodyPr/>
          <a:lstStyle/>
          <a:p>
            <a:pPr marL="165100" indent="-165100">
              <a:buFont typeface="Arial" panose="020B0604020202020204" pitchFamily="34" charset="0"/>
              <a:buChar char="•"/>
            </a:pPr>
            <a:r>
              <a:rPr lang="en-US" sz="2000" dirty="0">
                <a:hlinkClick r:id="rId6"/>
              </a:rPr>
              <a:t>QEP AI Assessment Guide and Rubrics</a:t>
            </a:r>
            <a:endParaRPr lang="en-US" sz="2000" dirty="0"/>
          </a:p>
        </p:txBody>
      </p:sp>
    </p:spTree>
    <p:extLst>
      <p:ext uri="{BB962C8B-B14F-4D97-AF65-F5344CB8AC3E}">
        <p14:creationId xmlns:p14="http://schemas.microsoft.com/office/powerpoint/2010/main" val="362403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697242" y="3222330"/>
            <a:ext cx="4904774" cy="413340"/>
          </a:xfrm>
        </p:spPr>
        <p:txBody>
          <a:bodyPr/>
          <a:lstStyle/>
          <a:p>
            <a:r>
              <a:rPr lang="en-US" dirty="0"/>
              <a:t>QEP Faculty Expectations</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6589986" y="2175642"/>
            <a:ext cx="4529959" cy="3867806"/>
          </a:xfrm>
          <a:solidFill>
            <a:srgbClr val="FFFFFF"/>
          </a:solidFill>
        </p:spPr>
        <p:txBody>
          <a:bodyPr/>
          <a:lstStyle/>
          <a:p>
            <a:pPr marL="342900" indent="-342900">
              <a:buFont typeface="Arial" panose="020B0604020202020204" pitchFamily="34" charset="0"/>
              <a:buChar char="•"/>
            </a:pPr>
            <a:r>
              <a:rPr lang="en-US" sz="2000" dirty="0"/>
              <a:t>Review QEP assessment guide and rubrics</a:t>
            </a:r>
          </a:p>
          <a:p>
            <a:pPr marL="342900" indent="-342900">
              <a:buFont typeface="Arial" panose="020B0604020202020204" pitchFamily="34" charset="0"/>
              <a:buChar char="•"/>
            </a:pPr>
            <a:r>
              <a:rPr lang="en-US" sz="2000" dirty="0"/>
              <a:t>Select one or more assignments</a:t>
            </a:r>
          </a:p>
          <a:p>
            <a:pPr marL="342900" indent="-342900">
              <a:buFont typeface="Arial" panose="020B0604020202020204" pitchFamily="34" charset="0"/>
              <a:buChar char="•"/>
            </a:pPr>
            <a:r>
              <a:rPr lang="en-US" sz="2000" dirty="0"/>
              <a:t>Work with the instructional designer</a:t>
            </a:r>
          </a:p>
          <a:p>
            <a:pPr marL="342900" indent="-342900">
              <a:buFont typeface="Arial" panose="020B0604020202020204" pitchFamily="34" charset="0"/>
              <a:buChar char="•"/>
            </a:pPr>
            <a:r>
              <a:rPr lang="en-US" sz="2000" dirty="0"/>
              <a:t>Assess 20% sample selected for the course</a:t>
            </a:r>
          </a:p>
          <a:p>
            <a:pPr marL="342900" indent="-342900">
              <a:buFont typeface="Arial" panose="020B0604020202020204" pitchFamily="34" charset="0"/>
              <a:buChar char="•"/>
            </a:pPr>
            <a:r>
              <a:rPr lang="en-US" sz="2000" dirty="0"/>
              <a:t>Complete Rubrics in </a:t>
            </a:r>
            <a:r>
              <a:rPr lang="en-US" sz="2000" i="1" dirty="0"/>
              <a:t>Speed Grader</a:t>
            </a:r>
          </a:p>
          <a:p>
            <a:pPr marL="342900" indent="-342900">
              <a:buFont typeface="Arial" panose="020B0604020202020204" pitchFamily="34" charset="0"/>
              <a:buChar char="•"/>
            </a:pPr>
            <a:r>
              <a:rPr lang="en-US" sz="2000" i="1" dirty="0"/>
              <a:t>Provide feedback on the process, so we can modify and improve</a:t>
            </a:r>
          </a:p>
        </p:txBody>
      </p:sp>
    </p:spTree>
    <p:extLst>
      <p:ext uri="{BB962C8B-B14F-4D97-AF65-F5344CB8AC3E}">
        <p14:creationId xmlns:p14="http://schemas.microsoft.com/office/powerpoint/2010/main" val="26703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8FB7C0-97D1-A632-E001-A3DE91689581}"/>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E0DAC47-5925-A64A-AC7B-951692C5246D}"/>
              </a:ext>
            </a:extLst>
          </p:cNvPr>
          <p:cNvGrpSpPr/>
          <p:nvPr/>
        </p:nvGrpSpPr>
        <p:grpSpPr>
          <a:xfrm>
            <a:off x="-250156" y="0"/>
            <a:ext cx="2289125" cy="6858000"/>
            <a:chOff x="-350874" y="1"/>
            <a:chExt cx="2331655" cy="7767048"/>
          </a:xfrm>
        </p:grpSpPr>
        <p:sp>
          <p:nvSpPr>
            <p:cNvPr id="19" name="object 4">
              <a:extLst>
                <a:ext uri="{FF2B5EF4-FFF2-40B4-BE49-F238E27FC236}">
                  <a16:creationId xmlns:a16="http://schemas.microsoft.com/office/drawing/2014/main" id="{E87380E2-5ED7-334E-BD27-C00E213889A5}"/>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6819D6B7-D1F1-FB4C-B104-0736AC261081}"/>
                </a:ext>
              </a:extLst>
            </p:cNvPr>
            <p:cNvGrpSpPr/>
            <p:nvPr userDrawn="1"/>
          </p:nvGrpSpPr>
          <p:grpSpPr>
            <a:xfrm>
              <a:off x="-350874" y="1"/>
              <a:ext cx="2331655" cy="3180687"/>
              <a:chOff x="-343367" y="1"/>
              <a:chExt cx="2331655" cy="3180687"/>
            </a:xfrm>
          </p:grpSpPr>
          <p:sp>
            <p:nvSpPr>
              <p:cNvPr id="24" name="object 3">
                <a:extLst>
                  <a:ext uri="{FF2B5EF4-FFF2-40B4-BE49-F238E27FC236}">
                    <a16:creationId xmlns:a16="http://schemas.microsoft.com/office/drawing/2014/main" id="{070BB590-8D01-254C-9840-F9339801A23D}"/>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25" name="object 6">
                <a:extLst>
                  <a:ext uri="{FF2B5EF4-FFF2-40B4-BE49-F238E27FC236}">
                    <a16:creationId xmlns:a16="http://schemas.microsoft.com/office/drawing/2014/main" id="{38FE754B-B1CE-1944-A292-081EB32D55C2}"/>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1" name="Group 20">
              <a:extLst>
                <a:ext uri="{FF2B5EF4-FFF2-40B4-BE49-F238E27FC236}">
                  <a16:creationId xmlns:a16="http://schemas.microsoft.com/office/drawing/2014/main" id="{7C3F21CB-145A-4242-BD9A-E144F6A7326D}"/>
                </a:ext>
              </a:extLst>
            </p:cNvPr>
            <p:cNvGrpSpPr/>
            <p:nvPr userDrawn="1"/>
          </p:nvGrpSpPr>
          <p:grpSpPr>
            <a:xfrm flipV="1">
              <a:off x="-350874" y="4586362"/>
              <a:ext cx="2331655" cy="3180687"/>
              <a:chOff x="-343367" y="1"/>
              <a:chExt cx="2331655" cy="3180687"/>
            </a:xfrm>
          </p:grpSpPr>
          <p:sp>
            <p:nvSpPr>
              <p:cNvPr id="22" name="object 3">
                <a:extLst>
                  <a:ext uri="{FF2B5EF4-FFF2-40B4-BE49-F238E27FC236}">
                    <a16:creationId xmlns:a16="http://schemas.microsoft.com/office/drawing/2014/main" id="{181122B6-DF8D-8944-A32F-CA6D66F60140}"/>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3" name="object 6">
                <a:extLst>
                  <a:ext uri="{FF2B5EF4-FFF2-40B4-BE49-F238E27FC236}">
                    <a16:creationId xmlns:a16="http://schemas.microsoft.com/office/drawing/2014/main" id="{0933AA3F-2A73-C446-9B4B-F7DB30ABA16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F02CCF1B-32A7-AD47-B912-43C2A089F126}"/>
              </a:ext>
            </a:extLst>
          </p:cNvPr>
          <p:cNvSpPr>
            <a:spLocks noGrp="1"/>
          </p:cNvSpPr>
          <p:nvPr>
            <p:ph type="title"/>
          </p:nvPr>
        </p:nvSpPr>
        <p:spPr>
          <a:xfrm>
            <a:off x="720506" y="3188370"/>
            <a:ext cx="6041241" cy="802257"/>
          </a:xfrm>
        </p:spPr>
        <p:txBody>
          <a:bodyPr/>
          <a:lstStyle/>
          <a:p>
            <a:r>
              <a:rPr lang="en-US" sz="3600" dirty="0"/>
              <a:t>Questions?</a:t>
            </a:r>
          </a:p>
        </p:txBody>
      </p:sp>
      <p:sp>
        <p:nvSpPr>
          <p:cNvPr id="4" name="Text Placeholder 3">
            <a:extLst>
              <a:ext uri="{FF2B5EF4-FFF2-40B4-BE49-F238E27FC236}">
                <a16:creationId xmlns:a16="http://schemas.microsoft.com/office/drawing/2014/main" id="{44B884EA-F8F4-DC4A-A821-1A8EAA88BB1D}"/>
              </a:ext>
            </a:extLst>
          </p:cNvPr>
          <p:cNvSpPr>
            <a:spLocks noGrp="1"/>
          </p:cNvSpPr>
          <p:nvPr>
            <p:ph type="body" sz="quarter" idx="17"/>
          </p:nvPr>
        </p:nvSpPr>
        <p:spPr>
          <a:xfrm>
            <a:off x="7357534" y="1219568"/>
            <a:ext cx="3793066" cy="1091832"/>
          </a:xfrm>
        </p:spPr>
        <p:txBody>
          <a:bodyPr/>
          <a:lstStyle/>
          <a:p>
            <a:pPr algn="ctr"/>
            <a:r>
              <a:rPr lang="en-US" sz="2000" dirty="0"/>
              <a:t>Contact the Office of Institutional Assessment</a:t>
            </a:r>
          </a:p>
          <a:p>
            <a:pPr algn="ctr"/>
            <a:r>
              <a:rPr lang="en-US" sz="2000" dirty="0"/>
              <a:t>assessment@aa.ufl.edu</a:t>
            </a:r>
          </a:p>
        </p:txBody>
      </p:sp>
      <p:sp>
        <p:nvSpPr>
          <p:cNvPr id="14" name="Rounded Rectangle 13">
            <a:extLst>
              <a:ext uri="{FF2B5EF4-FFF2-40B4-BE49-F238E27FC236}">
                <a16:creationId xmlns:a16="http://schemas.microsoft.com/office/drawing/2014/main" id="{500AD627-B48E-5C4A-AF17-8365CCBDE178}"/>
              </a:ext>
            </a:extLst>
          </p:cNvPr>
          <p:cNvSpPr/>
          <p:nvPr/>
        </p:nvSpPr>
        <p:spPr>
          <a:xfrm>
            <a:off x="7000761" y="694408"/>
            <a:ext cx="4523874" cy="1976873"/>
          </a:xfrm>
          <a:prstGeom prst="roundRect">
            <a:avLst>
              <a:gd name="adj" fmla="val 3233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F25BB33-054E-8E41-BB25-E044866ACC4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16</a:t>
            </a:fld>
            <a:endParaRPr lang="en-US" dirty="0">
              <a:solidFill>
                <a:srgbClr val="FFFFFF"/>
              </a:solidFill>
            </a:endParaRPr>
          </a:p>
        </p:txBody>
      </p:sp>
      <p:sp>
        <p:nvSpPr>
          <p:cNvPr id="5" name="Title 1">
            <a:extLst>
              <a:ext uri="{FF2B5EF4-FFF2-40B4-BE49-F238E27FC236}">
                <a16:creationId xmlns:a16="http://schemas.microsoft.com/office/drawing/2014/main" id="{C4EAC75F-8E06-B6EF-C193-3B44DF1D38B7}"/>
              </a:ext>
            </a:extLst>
          </p:cNvPr>
          <p:cNvSpPr txBox="1">
            <a:spLocks/>
          </p:cNvSpPr>
          <p:nvPr/>
        </p:nvSpPr>
        <p:spPr>
          <a:xfrm>
            <a:off x="9033151" y="5795525"/>
            <a:ext cx="2743200" cy="8022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800" b="1" i="1" kern="1200" spc="100" baseline="0">
                <a:solidFill>
                  <a:srgbClr val="FFFFFF"/>
                </a:solidFill>
                <a:latin typeface="Obviously Extd Blck" pitchFamily="82" charset="77"/>
                <a:ea typeface="+mj-ea"/>
                <a:cs typeface="+mj-cs"/>
              </a:defRPr>
            </a:lvl1pPr>
          </a:lstStyle>
          <a:p>
            <a:r>
              <a:rPr lang="en-US" sz="3600" dirty="0"/>
              <a:t>Thank You!</a:t>
            </a:r>
          </a:p>
        </p:txBody>
      </p:sp>
    </p:spTree>
    <p:extLst>
      <p:ext uri="{BB962C8B-B14F-4D97-AF65-F5344CB8AC3E}">
        <p14:creationId xmlns:p14="http://schemas.microsoft.com/office/powerpoint/2010/main" val="171767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6665-A3BE-2542-9965-87CB13308F62}"/>
              </a:ext>
            </a:extLst>
          </p:cNvPr>
          <p:cNvSpPr>
            <a:spLocks noGrp="1"/>
          </p:cNvSpPr>
          <p:nvPr>
            <p:ph type="title"/>
          </p:nvPr>
        </p:nvSpPr>
        <p:spPr/>
        <p:txBody>
          <a:bodyPr/>
          <a:lstStyle/>
          <a:p>
            <a:r>
              <a:rPr lang="en-US" dirty="0"/>
              <a:t>Overview of Today’s Meeting</a:t>
            </a:r>
          </a:p>
        </p:txBody>
      </p:sp>
      <p:pic>
        <p:nvPicPr>
          <p:cNvPr id="4" name="Picture 3">
            <a:extLst>
              <a:ext uri="{FF2B5EF4-FFF2-40B4-BE49-F238E27FC236}">
                <a16:creationId xmlns:a16="http://schemas.microsoft.com/office/drawing/2014/main" id="{F552ABFE-5ECB-7C41-AAEF-5837D1C4CB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716" y="1749421"/>
            <a:ext cx="6819412" cy="5108579"/>
          </a:xfrm>
          <a:prstGeom prst="rect">
            <a:avLst/>
          </a:prstGeom>
        </p:spPr>
      </p:pic>
      <p:sp>
        <p:nvSpPr>
          <p:cNvPr id="17" name="TextBox 16">
            <a:extLst>
              <a:ext uri="{FF2B5EF4-FFF2-40B4-BE49-F238E27FC236}">
                <a16:creationId xmlns:a16="http://schemas.microsoft.com/office/drawing/2014/main" id="{9A0E9DA7-28F6-7448-A3A1-280411056A68}"/>
              </a:ext>
            </a:extLst>
          </p:cNvPr>
          <p:cNvSpPr txBox="1"/>
          <p:nvPr/>
        </p:nvSpPr>
        <p:spPr>
          <a:xfrm>
            <a:off x="8069153" y="1177610"/>
            <a:ext cx="575799" cy="1015663"/>
          </a:xfrm>
          <a:prstGeom prst="rect">
            <a:avLst/>
          </a:prstGeom>
          <a:solidFill>
            <a:srgbClr val="FFFFFF"/>
          </a:solidFill>
        </p:spPr>
        <p:txBody>
          <a:bodyPr wrap="none" rtlCol="0">
            <a:spAutoFit/>
          </a:bodyPr>
          <a:lstStyle/>
          <a:p>
            <a:r>
              <a:rPr lang="en-US" sz="6000" b="1" dirty="0">
                <a:solidFill>
                  <a:schemeClr val="accent1"/>
                </a:solidFill>
                <a:latin typeface="Gentona Book" pitchFamily="2" charset="77"/>
              </a:rPr>
              <a:t>1</a:t>
            </a:r>
          </a:p>
        </p:txBody>
      </p:sp>
      <p:sp>
        <p:nvSpPr>
          <p:cNvPr id="18" name="TextBox 17">
            <a:extLst>
              <a:ext uri="{FF2B5EF4-FFF2-40B4-BE49-F238E27FC236}">
                <a16:creationId xmlns:a16="http://schemas.microsoft.com/office/drawing/2014/main" id="{EBFC686A-A8F9-6845-87EB-48DD6C6DF316}"/>
              </a:ext>
            </a:extLst>
          </p:cNvPr>
          <p:cNvSpPr txBox="1"/>
          <p:nvPr/>
        </p:nvSpPr>
        <p:spPr>
          <a:xfrm>
            <a:off x="8589310" y="1485923"/>
            <a:ext cx="2104359" cy="307777"/>
          </a:xfrm>
          <a:prstGeom prst="rect">
            <a:avLst/>
          </a:prstGeom>
          <a:noFill/>
          <a:ln>
            <a:noFill/>
          </a:ln>
        </p:spPr>
        <p:txBody>
          <a:bodyPr wrap="none" rtlCol="0" anchor="b">
            <a:spAutoFit/>
          </a:bodyPr>
          <a:lstStyle/>
          <a:p>
            <a:r>
              <a:rPr lang="en-US" sz="1400" b="1" spc="150" dirty="0">
                <a:solidFill>
                  <a:schemeClr val="tx2"/>
                </a:solidFill>
                <a:latin typeface="Gentona Book" pitchFamily="2" charset="77"/>
                <a:ea typeface="Source Sans Pro" panose="020B0503030403020204" pitchFamily="34" charset="0"/>
                <a:cs typeface="Lato Heavy" panose="020F0502020204030203" pitchFamily="34" charset="0"/>
              </a:rPr>
              <a:t>QEP Brief Overview  </a:t>
            </a:r>
          </a:p>
        </p:txBody>
      </p:sp>
      <p:sp>
        <p:nvSpPr>
          <p:cNvPr id="20" name="TextBox 19">
            <a:extLst>
              <a:ext uri="{FF2B5EF4-FFF2-40B4-BE49-F238E27FC236}">
                <a16:creationId xmlns:a16="http://schemas.microsoft.com/office/drawing/2014/main" id="{80E8F719-0184-9C46-9D55-EFCB5F666781}"/>
              </a:ext>
            </a:extLst>
          </p:cNvPr>
          <p:cNvSpPr txBox="1"/>
          <p:nvPr/>
        </p:nvSpPr>
        <p:spPr>
          <a:xfrm>
            <a:off x="8069153" y="3008987"/>
            <a:ext cx="598241" cy="1015663"/>
          </a:xfrm>
          <a:prstGeom prst="rect">
            <a:avLst/>
          </a:prstGeom>
          <a:noFill/>
        </p:spPr>
        <p:txBody>
          <a:bodyPr wrap="none" rtlCol="0">
            <a:spAutoFit/>
          </a:bodyPr>
          <a:lstStyle/>
          <a:p>
            <a:r>
              <a:rPr lang="en-US" sz="6000" b="1" dirty="0">
                <a:solidFill>
                  <a:schemeClr val="accent1"/>
                </a:solidFill>
                <a:latin typeface="Gentona Book" pitchFamily="2" charset="77"/>
              </a:rPr>
              <a:t>2</a:t>
            </a:r>
          </a:p>
        </p:txBody>
      </p:sp>
      <p:sp>
        <p:nvSpPr>
          <p:cNvPr id="21" name="TextBox 20">
            <a:extLst>
              <a:ext uri="{FF2B5EF4-FFF2-40B4-BE49-F238E27FC236}">
                <a16:creationId xmlns:a16="http://schemas.microsoft.com/office/drawing/2014/main" id="{DFC29DBC-D5AD-E847-A715-6B8F192A5E55}"/>
              </a:ext>
            </a:extLst>
          </p:cNvPr>
          <p:cNvSpPr txBox="1"/>
          <p:nvPr/>
        </p:nvSpPr>
        <p:spPr>
          <a:xfrm>
            <a:off x="8589310" y="3317300"/>
            <a:ext cx="1681807" cy="307777"/>
          </a:xfrm>
          <a:prstGeom prst="rect">
            <a:avLst/>
          </a:prstGeom>
          <a:noFill/>
          <a:ln>
            <a:noFill/>
          </a:ln>
        </p:spPr>
        <p:txBody>
          <a:bodyPr wrap="none" rtlCol="0" anchor="b">
            <a:spAutoFit/>
          </a:bodyPr>
          <a:lstStyle/>
          <a:p>
            <a:r>
              <a:rPr lang="en-US" sz="1400" b="1" spc="150" dirty="0">
                <a:solidFill>
                  <a:schemeClr val="tx2"/>
                </a:solidFill>
                <a:latin typeface="Gentona Book" pitchFamily="2" charset="77"/>
                <a:ea typeface="Source Sans Pro" panose="020B0503030403020204" pitchFamily="34" charset="0"/>
                <a:cs typeface="Lato Heavy" panose="020F0502020204030203" pitchFamily="34" charset="0"/>
              </a:rPr>
              <a:t>QEP Assessment</a:t>
            </a:r>
          </a:p>
        </p:txBody>
      </p:sp>
      <p:sp>
        <p:nvSpPr>
          <p:cNvPr id="23" name="TextBox 22">
            <a:extLst>
              <a:ext uri="{FF2B5EF4-FFF2-40B4-BE49-F238E27FC236}">
                <a16:creationId xmlns:a16="http://schemas.microsoft.com/office/drawing/2014/main" id="{0B3AC990-7C80-C74C-91E6-9EA149336922}"/>
              </a:ext>
            </a:extLst>
          </p:cNvPr>
          <p:cNvSpPr txBox="1"/>
          <p:nvPr/>
        </p:nvSpPr>
        <p:spPr>
          <a:xfrm>
            <a:off x="8069153" y="4840364"/>
            <a:ext cx="614271" cy="1015663"/>
          </a:xfrm>
          <a:prstGeom prst="rect">
            <a:avLst/>
          </a:prstGeom>
          <a:noFill/>
        </p:spPr>
        <p:txBody>
          <a:bodyPr wrap="none" rtlCol="0">
            <a:spAutoFit/>
          </a:bodyPr>
          <a:lstStyle/>
          <a:p>
            <a:r>
              <a:rPr lang="en-US" sz="6000" b="1" dirty="0">
                <a:solidFill>
                  <a:schemeClr val="accent1"/>
                </a:solidFill>
                <a:latin typeface="Gentona Book" pitchFamily="2" charset="77"/>
              </a:rPr>
              <a:t>3</a:t>
            </a:r>
          </a:p>
        </p:txBody>
      </p:sp>
      <p:sp>
        <p:nvSpPr>
          <p:cNvPr id="24" name="TextBox 23">
            <a:extLst>
              <a:ext uri="{FF2B5EF4-FFF2-40B4-BE49-F238E27FC236}">
                <a16:creationId xmlns:a16="http://schemas.microsoft.com/office/drawing/2014/main" id="{4DDA7F9B-E7C1-5348-A048-6FE599B24B21}"/>
              </a:ext>
            </a:extLst>
          </p:cNvPr>
          <p:cNvSpPr txBox="1"/>
          <p:nvPr/>
        </p:nvSpPr>
        <p:spPr>
          <a:xfrm>
            <a:off x="8589310" y="5148677"/>
            <a:ext cx="1109214" cy="307777"/>
          </a:xfrm>
          <a:prstGeom prst="rect">
            <a:avLst/>
          </a:prstGeom>
          <a:noFill/>
          <a:ln>
            <a:noFill/>
          </a:ln>
        </p:spPr>
        <p:txBody>
          <a:bodyPr wrap="none" rtlCol="0" anchor="b">
            <a:spAutoFit/>
          </a:bodyPr>
          <a:lstStyle/>
          <a:p>
            <a:r>
              <a:rPr lang="en-US" sz="1400" b="1" spc="150" dirty="0">
                <a:solidFill>
                  <a:schemeClr val="tx2"/>
                </a:solidFill>
                <a:latin typeface="Gentona Book" pitchFamily="2" charset="77"/>
                <a:ea typeface="Source Sans Pro" panose="020B0503030403020204" pitchFamily="34" charset="0"/>
                <a:cs typeface="Lato Heavy" panose="020F0502020204030203" pitchFamily="34" charset="0"/>
              </a:rPr>
              <a:t>Questions</a:t>
            </a:r>
          </a:p>
        </p:txBody>
      </p:sp>
      <p:pic>
        <p:nvPicPr>
          <p:cNvPr id="7" name="Image 8">
            <a:extLst>
              <a:ext uri="{FF2B5EF4-FFF2-40B4-BE49-F238E27FC236}">
                <a16:creationId xmlns:a16="http://schemas.microsoft.com/office/drawing/2014/main" id="{2D5179E1-B4FB-F0FB-BD61-0509B2B30D0B}"/>
              </a:ext>
            </a:extLst>
          </p:cNvPr>
          <p:cNvPicPr/>
          <p:nvPr/>
        </p:nvPicPr>
        <p:blipFill rotWithShape="1">
          <a:blip r:embed="rId4" cstate="print"/>
          <a:srcRect l="-124" t="4325" r="124" b="48510"/>
          <a:stretch/>
        </p:blipFill>
        <p:spPr>
          <a:xfrm>
            <a:off x="593950" y="2047462"/>
            <a:ext cx="6161560" cy="3587037"/>
          </a:xfrm>
          <a:prstGeom prst="rect">
            <a:avLst/>
          </a:prstGeom>
        </p:spPr>
      </p:pic>
      <p:sp>
        <p:nvSpPr>
          <p:cNvPr id="8" name="Graphic 9">
            <a:extLst>
              <a:ext uri="{FF2B5EF4-FFF2-40B4-BE49-F238E27FC236}">
                <a16:creationId xmlns:a16="http://schemas.microsoft.com/office/drawing/2014/main" id="{E4AC4102-32E6-24D6-5CA6-2C85B284B501}"/>
              </a:ext>
            </a:extLst>
          </p:cNvPr>
          <p:cNvSpPr/>
          <p:nvPr/>
        </p:nvSpPr>
        <p:spPr>
          <a:xfrm>
            <a:off x="603890" y="4840364"/>
            <a:ext cx="6161560" cy="793893"/>
          </a:xfrm>
          <a:custGeom>
            <a:avLst/>
            <a:gdLst/>
            <a:ahLst/>
            <a:cxnLst/>
            <a:rect l="l" t="t" r="r" b="b"/>
            <a:pathLst>
              <a:path w="6781800" h="2179320">
                <a:moveTo>
                  <a:pt x="6781800" y="0"/>
                </a:moveTo>
                <a:lnTo>
                  <a:pt x="0" y="0"/>
                </a:lnTo>
                <a:lnTo>
                  <a:pt x="0" y="2179319"/>
                </a:lnTo>
                <a:lnTo>
                  <a:pt x="6781800" y="2179319"/>
                </a:lnTo>
                <a:lnTo>
                  <a:pt x="6781800" y="0"/>
                </a:lnTo>
                <a:close/>
              </a:path>
            </a:pathLst>
          </a:custGeom>
          <a:solidFill>
            <a:srgbClr val="0020A4">
              <a:alpha val="69804"/>
            </a:srgbClr>
          </a:solidFill>
        </p:spPr>
        <p:txBody>
          <a:bodyPr wrap="square" lIns="0" tIns="0" rIns="0" bIns="0" rtlCol="0">
            <a:prstTxWarp prst="textNoShape">
              <a:avLst/>
            </a:prstTxWarp>
            <a:noAutofit/>
          </a:bodyPr>
          <a:lstStyle/>
          <a:p>
            <a:endParaRPr lang="en-US"/>
          </a:p>
        </p:txBody>
      </p:sp>
      <p:sp>
        <p:nvSpPr>
          <p:cNvPr id="10" name="TextBox 9">
            <a:extLst>
              <a:ext uri="{FF2B5EF4-FFF2-40B4-BE49-F238E27FC236}">
                <a16:creationId xmlns:a16="http://schemas.microsoft.com/office/drawing/2014/main" id="{439A65DE-543B-0FE9-8E03-8125D5D867CA}"/>
              </a:ext>
            </a:extLst>
          </p:cNvPr>
          <p:cNvSpPr txBox="1"/>
          <p:nvPr/>
        </p:nvSpPr>
        <p:spPr>
          <a:xfrm>
            <a:off x="613552" y="4902720"/>
            <a:ext cx="6097656" cy="610360"/>
          </a:xfrm>
          <a:prstGeom prst="rect">
            <a:avLst/>
          </a:prstGeom>
          <a:noFill/>
        </p:spPr>
        <p:txBody>
          <a:bodyPr wrap="square">
            <a:spAutoFit/>
          </a:bodyPr>
          <a:lstStyle/>
          <a:p>
            <a:pPr marL="393065" marR="0">
              <a:lnSpc>
                <a:spcPct val="135000"/>
              </a:lnSpc>
              <a:spcBef>
                <a:spcPts val="0"/>
              </a:spcBef>
              <a:spcAft>
                <a:spcPts val="0"/>
              </a:spcAft>
            </a:pPr>
            <a:r>
              <a:rPr lang="en-US" sz="2800" b="1" i="1" kern="0" dirty="0">
                <a:solidFill>
                  <a:srgbClr val="FFFFFF"/>
                </a:solidFill>
                <a:effectLst/>
                <a:latin typeface="Arial" panose="020B0604020202020204" pitchFamily="34" charset="0"/>
                <a:ea typeface="Arial" panose="020B0604020202020204" pitchFamily="34" charset="0"/>
              </a:rPr>
              <a:t>AI</a:t>
            </a:r>
            <a:r>
              <a:rPr lang="en-US" sz="2800" b="1" i="1" kern="0" spc="-100" dirty="0">
                <a:solidFill>
                  <a:srgbClr val="FFFFFF"/>
                </a:solidFill>
                <a:effectLst/>
                <a:latin typeface="Arial" panose="020B0604020202020204" pitchFamily="34" charset="0"/>
                <a:ea typeface="Arial" panose="020B0604020202020204" pitchFamily="34" charset="0"/>
              </a:rPr>
              <a:t> </a:t>
            </a:r>
            <a:r>
              <a:rPr lang="en-US" sz="2800" b="1" i="1" kern="0" dirty="0">
                <a:solidFill>
                  <a:srgbClr val="FFFFFF"/>
                </a:solidFill>
                <a:effectLst/>
                <a:latin typeface="Arial" panose="020B0604020202020204" pitchFamily="34" charset="0"/>
                <a:ea typeface="Arial" panose="020B0604020202020204" pitchFamily="34" charset="0"/>
              </a:rPr>
              <a:t>ACROSS</a:t>
            </a:r>
            <a:r>
              <a:rPr lang="en-US" sz="2800" b="1" i="1" kern="0" spc="-90" dirty="0">
                <a:solidFill>
                  <a:srgbClr val="FFFFFF"/>
                </a:solidFill>
                <a:effectLst/>
                <a:latin typeface="Arial" panose="020B0604020202020204" pitchFamily="34" charset="0"/>
                <a:ea typeface="Arial" panose="020B0604020202020204" pitchFamily="34" charset="0"/>
              </a:rPr>
              <a:t> </a:t>
            </a:r>
            <a:r>
              <a:rPr lang="en-US" sz="2800" b="1" i="1" kern="0" dirty="0">
                <a:solidFill>
                  <a:srgbClr val="FFFFFF"/>
                </a:solidFill>
                <a:effectLst/>
                <a:latin typeface="Arial" panose="020B0604020202020204" pitchFamily="34" charset="0"/>
                <a:ea typeface="Arial" panose="020B0604020202020204" pitchFamily="34" charset="0"/>
              </a:rPr>
              <a:t>THE </a:t>
            </a:r>
            <a:r>
              <a:rPr lang="en-US" sz="2800" b="1" i="1" kern="0" spc="-10" dirty="0">
                <a:solidFill>
                  <a:srgbClr val="FFFFFF"/>
                </a:solidFill>
                <a:effectLst/>
                <a:latin typeface="Arial" panose="020B0604020202020204" pitchFamily="34" charset="0"/>
                <a:ea typeface="Arial" panose="020B0604020202020204" pitchFamily="34" charset="0"/>
              </a:rPr>
              <a:t>CURRICULUM</a:t>
            </a:r>
          </a:p>
        </p:txBody>
      </p:sp>
    </p:spTree>
    <p:extLst>
      <p:ext uri="{BB962C8B-B14F-4D97-AF65-F5344CB8AC3E}">
        <p14:creationId xmlns:p14="http://schemas.microsoft.com/office/powerpoint/2010/main" val="344683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8FB7C0-97D1-A632-E001-A3DE91689581}"/>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E0DAC47-5925-A64A-AC7B-951692C5246D}"/>
              </a:ext>
            </a:extLst>
          </p:cNvPr>
          <p:cNvGrpSpPr/>
          <p:nvPr/>
        </p:nvGrpSpPr>
        <p:grpSpPr>
          <a:xfrm>
            <a:off x="-250156" y="0"/>
            <a:ext cx="2289125" cy="6858000"/>
            <a:chOff x="-350874" y="1"/>
            <a:chExt cx="2331655" cy="7767048"/>
          </a:xfrm>
        </p:grpSpPr>
        <p:sp>
          <p:nvSpPr>
            <p:cNvPr id="19" name="object 4">
              <a:extLst>
                <a:ext uri="{FF2B5EF4-FFF2-40B4-BE49-F238E27FC236}">
                  <a16:creationId xmlns:a16="http://schemas.microsoft.com/office/drawing/2014/main" id="{E87380E2-5ED7-334E-BD27-C00E213889A5}"/>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6819D6B7-D1F1-FB4C-B104-0736AC261081}"/>
                </a:ext>
              </a:extLst>
            </p:cNvPr>
            <p:cNvGrpSpPr/>
            <p:nvPr userDrawn="1"/>
          </p:nvGrpSpPr>
          <p:grpSpPr>
            <a:xfrm>
              <a:off x="-350874" y="1"/>
              <a:ext cx="2331655" cy="3180687"/>
              <a:chOff x="-343367" y="1"/>
              <a:chExt cx="2331655" cy="3180687"/>
            </a:xfrm>
          </p:grpSpPr>
          <p:sp>
            <p:nvSpPr>
              <p:cNvPr id="24" name="object 3">
                <a:extLst>
                  <a:ext uri="{FF2B5EF4-FFF2-40B4-BE49-F238E27FC236}">
                    <a16:creationId xmlns:a16="http://schemas.microsoft.com/office/drawing/2014/main" id="{070BB590-8D01-254C-9840-F9339801A23D}"/>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25" name="object 6">
                <a:extLst>
                  <a:ext uri="{FF2B5EF4-FFF2-40B4-BE49-F238E27FC236}">
                    <a16:creationId xmlns:a16="http://schemas.microsoft.com/office/drawing/2014/main" id="{38FE754B-B1CE-1944-A292-081EB32D55C2}"/>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1" name="Group 20">
              <a:extLst>
                <a:ext uri="{FF2B5EF4-FFF2-40B4-BE49-F238E27FC236}">
                  <a16:creationId xmlns:a16="http://schemas.microsoft.com/office/drawing/2014/main" id="{7C3F21CB-145A-4242-BD9A-E144F6A7326D}"/>
                </a:ext>
              </a:extLst>
            </p:cNvPr>
            <p:cNvGrpSpPr/>
            <p:nvPr userDrawn="1"/>
          </p:nvGrpSpPr>
          <p:grpSpPr>
            <a:xfrm flipV="1">
              <a:off x="-350874" y="4586362"/>
              <a:ext cx="2331655" cy="3180687"/>
              <a:chOff x="-343367" y="1"/>
              <a:chExt cx="2331655" cy="3180687"/>
            </a:xfrm>
          </p:grpSpPr>
          <p:sp>
            <p:nvSpPr>
              <p:cNvPr id="22" name="object 3">
                <a:extLst>
                  <a:ext uri="{FF2B5EF4-FFF2-40B4-BE49-F238E27FC236}">
                    <a16:creationId xmlns:a16="http://schemas.microsoft.com/office/drawing/2014/main" id="{181122B6-DF8D-8944-A32F-CA6D66F60140}"/>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3" name="object 6">
                <a:extLst>
                  <a:ext uri="{FF2B5EF4-FFF2-40B4-BE49-F238E27FC236}">
                    <a16:creationId xmlns:a16="http://schemas.microsoft.com/office/drawing/2014/main" id="{0933AA3F-2A73-C446-9B4B-F7DB30ABA16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F02CCF1B-32A7-AD47-B912-43C2A089F126}"/>
              </a:ext>
            </a:extLst>
          </p:cNvPr>
          <p:cNvSpPr>
            <a:spLocks noGrp="1"/>
          </p:cNvSpPr>
          <p:nvPr>
            <p:ph type="title"/>
          </p:nvPr>
        </p:nvSpPr>
        <p:spPr>
          <a:xfrm>
            <a:off x="720506" y="3188370"/>
            <a:ext cx="6041241" cy="802257"/>
          </a:xfrm>
        </p:spPr>
        <p:txBody>
          <a:bodyPr/>
          <a:lstStyle/>
          <a:p>
            <a:r>
              <a:rPr lang="en-US" sz="3600" dirty="0"/>
              <a:t>QEP Brief Overview</a:t>
            </a:r>
          </a:p>
        </p:txBody>
      </p:sp>
      <p:sp>
        <p:nvSpPr>
          <p:cNvPr id="4" name="Text Placeholder 3">
            <a:extLst>
              <a:ext uri="{FF2B5EF4-FFF2-40B4-BE49-F238E27FC236}">
                <a16:creationId xmlns:a16="http://schemas.microsoft.com/office/drawing/2014/main" id="{44B884EA-F8F4-DC4A-A821-1A8EAA88BB1D}"/>
              </a:ext>
            </a:extLst>
          </p:cNvPr>
          <p:cNvSpPr>
            <a:spLocks noGrp="1"/>
          </p:cNvSpPr>
          <p:nvPr>
            <p:ph type="body" sz="quarter" idx="17"/>
          </p:nvPr>
        </p:nvSpPr>
        <p:spPr>
          <a:xfrm>
            <a:off x="7226639" y="1261532"/>
            <a:ext cx="4034028" cy="1041401"/>
          </a:xfrm>
        </p:spPr>
        <p:txBody>
          <a:bodyPr/>
          <a:lstStyle/>
          <a:p>
            <a:pPr marL="179388" indent="-179388">
              <a:spcAft>
                <a:spcPts val="0"/>
              </a:spcAft>
              <a:buFont typeface="Arial" panose="020B0604020202020204" pitchFamily="34" charset="0"/>
              <a:buChar char="•"/>
            </a:pPr>
            <a:r>
              <a:rPr lang="en-US" sz="2000" dirty="0">
                <a:solidFill>
                  <a:schemeClr val="bg1"/>
                </a:solidFill>
              </a:rPr>
              <a:t>What is the Quality Enhancement Plan (QEP): AI Across the Curriculum?</a:t>
            </a:r>
          </a:p>
        </p:txBody>
      </p:sp>
      <p:sp>
        <p:nvSpPr>
          <p:cNvPr id="14" name="Rounded Rectangle 13">
            <a:extLst>
              <a:ext uri="{FF2B5EF4-FFF2-40B4-BE49-F238E27FC236}">
                <a16:creationId xmlns:a16="http://schemas.microsoft.com/office/drawing/2014/main" id="{500AD627-B48E-5C4A-AF17-8365CCBDE178}"/>
              </a:ext>
            </a:extLst>
          </p:cNvPr>
          <p:cNvSpPr/>
          <p:nvPr/>
        </p:nvSpPr>
        <p:spPr>
          <a:xfrm>
            <a:off x="7000761" y="694408"/>
            <a:ext cx="4523874" cy="1976873"/>
          </a:xfrm>
          <a:prstGeom prst="roundRect">
            <a:avLst>
              <a:gd name="adj" fmla="val 3233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F25BB33-054E-8E41-BB25-E044866ACC4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3</a:t>
            </a:fld>
            <a:endParaRPr lang="en-US" dirty="0">
              <a:solidFill>
                <a:srgbClr val="FFFFFF"/>
              </a:solidFill>
            </a:endParaRPr>
          </a:p>
        </p:txBody>
      </p:sp>
      <p:sp>
        <p:nvSpPr>
          <p:cNvPr id="5" name="TextBox 4">
            <a:extLst>
              <a:ext uri="{FF2B5EF4-FFF2-40B4-BE49-F238E27FC236}">
                <a16:creationId xmlns:a16="http://schemas.microsoft.com/office/drawing/2014/main" id="{ACF1B97C-8DD8-0789-C756-5BD955644A6F}"/>
              </a:ext>
            </a:extLst>
          </p:cNvPr>
          <p:cNvSpPr txBox="1"/>
          <p:nvPr/>
        </p:nvSpPr>
        <p:spPr>
          <a:xfrm>
            <a:off x="6907881" y="2993493"/>
            <a:ext cx="5065193" cy="2554545"/>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solidFill>
                  <a:schemeClr val="bg1"/>
                </a:solidFill>
                <a:latin typeface="Obviously Extd Blck"/>
              </a:rPr>
              <a:t>Comprehensive, Institution-Wide Project</a:t>
            </a:r>
          </a:p>
          <a:p>
            <a:pPr marL="742950" lvl="1" indent="-285750">
              <a:buFont typeface="Arial" panose="020B0604020202020204" pitchFamily="34" charset="0"/>
              <a:buChar char="•"/>
            </a:pPr>
            <a:r>
              <a:rPr lang="en-US" sz="2000" dirty="0">
                <a:solidFill>
                  <a:schemeClr val="bg1"/>
                </a:solidFill>
                <a:latin typeface="Obviously Extd Blck"/>
              </a:rPr>
              <a:t>Inclusive of all students</a:t>
            </a:r>
          </a:p>
          <a:p>
            <a:pPr marL="742950" lvl="1" indent="-285750">
              <a:buFont typeface="Arial" panose="020B0604020202020204" pitchFamily="34" charset="0"/>
              <a:buChar char="•"/>
            </a:pPr>
            <a:r>
              <a:rPr lang="en-US" sz="2000" dirty="0">
                <a:solidFill>
                  <a:schemeClr val="bg1"/>
                </a:solidFill>
                <a:latin typeface="Obviously Extd Blck"/>
              </a:rPr>
              <a:t>Integrates initiatives with Graduate School, professional colleges, and relevant institutes  and centers</a:t>
            </a:r>
          </a:p>
          <a:p>
            <a:pPr marL="285750" indent="-285750">
              <a:buFont typeface="Arial" panose="020B0604020202020204" pitchFamily="34" charset="0"/>
              <a:buChar char="•"/>
            </a:pPr>
            <a:r>
              <a:rPr lang="en-US" sz="2000" dirty="0">
                <a:solidFill>
                  <a:schemeClr val="bg1"/>
                </a:solidFill>
                <a:latin typeface="Obviously Extd Blck"/>
              </a:rPr>
              <a:t>AI Across the Curriculum </a:t>
            </a:r>
          </a:p>
          <a:p>
            <a:pPr marL="742950" lvl="1" indent="-285750">
              <a:buFont typeface="Arial" panose="020B0604020202020204" pitchFamily="34" charset="0"/>
              <a:buChar char="•"/>
            </a:pPr>
            <a:r>
              <a:rPr lang="en-US" sz="2000" dirty="0">
                <a:solidFill>
                  <a:schemeClr val="bg1"/>
                </a:solidFill>
                <a:latin typeface="Obviously Extd Blck"/>
              </a:rPr>
              <a:t>Extends AI concepts, skills and applications to all students</a:t>
            </a:r>
          </a:p>
        </p:txBody>
      </p:sp>
    </p:spTree>
    <p:extLst>
      <p:ext uri="{BB962C8B-B14F-4D97-AF65-F5344CB8AC3E}">
        <p14:creationId xmlns:p14="http://schemas.microsoft.com/office/powerpoint/2010/main" val="40970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Quality Enhancement Plan: AI Across the Curriculum</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Brief Overview</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574203" y="1586911"/>
            <a:ext cx="5521325" cy="413340"/>
          </a:xfrm>
        </p:spPr>
        <p:txBody>
          <a:bodyPr/>
          <a:lstStyle/>
          <a:p>
            <a:r>
              <a:rPr lang="en-US" dirty="0"/>
              <a:t>Why AI Across the Curriculum?</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p:txBody>
          <a:bodyPr/>
          <a:lstStyle/>
          <a:p>
            <a:pPr marL="112713" marR="382905" indent="4763">
              <a:lnSpc>
                <a:spcPct val="103000"/>
              </a:lnSpc>
              <a:spcBef>
                <a:spcPts val="0"/>
              </a:spcBef>
              <a:spcAft>
                <a:spcPts val="0"/>
              </a:spcAft>
            </a:pPr>
            <a:r>
              <a:rPr lang="en-US" sz="1800" i="1" spc="-10" dirty="0">
                <a:effectLst/>
                <a:latin typeface="Lucida Sans" panose="020B0602030504020204" pitchFamily="34" charset="0"/>
                <a:ea typeface="Arial" panose="020B0604020202020204" pitchFamily="34" charset="0"/>
              </a:rPr>
              <a:t>AI</a:t>
            </a:r>
            <a:r>
              <a:rPr lang="en-US" sz="1800" i="1" spc="-120" dirty="0">
                <a:effectLst/>
                <a:latin typeface="Lucida Sans" panose="020B0602030504020204" pitchFamily="34" charset="0"/>
                <a:ea typeface="Arial" panose="020B0604020202020204" pitchFamily="34" charset="0"/>
              </a:rPr>
              <a:t> </a:t>
            </a:r>
            <a:r>
              <a:rPr lang="en-US" sz="1800" i="1" spc="-10" dirty="0">
                <a:effectLst/>
                <a:latin typeface="Lucida Sans" panose="020B0602030504020204" pitchFamily="34" charset="0"/>
                <a:ea typeface="Arial" panose="020B0604020202020204" pitchFamily="34" charset="0"/>
              </a:rPr>
              <a:t>Across</a:t>
            </a:r>
            <a:r>
              <a:rPr lang="en-US" sz="1800" i="1" spc="-115" dirty="0">
                <a:effectLst/>
                <a:latin typeface="Lucida Sans" panose="020B0602030504020204" pitchFamily="34" charset="0"/>
                <a:ea typeface="Arial" panose="020B0604020202020204" pitchFamily="34" charset="0"/>
              </a:rPr>
              <a:t> </a:t>
            </a:r>
            <a:r>
              <a:rPr lang="en-US" sz="1800" i="1" spc="-10" dirty="0">
                <a:effectLst/>
                <a:latin typeface="Lucida Sans" panose="020B0602030504020204" pitchFamily="34" charset="0"/>
                <a:ea typeface="Arial" panose="020B0604020202020204" pitchFamily="34" charset="0"/>
              </a:rPr>
              <a:t>the</a:t>
            </a:r>
            <a:r>
              <a:rPr lang="en-US" sz="1800" i="1" spc="-115" dirty="0">
                <a:effectLst/>
                <a:latin typeface="Lucida Sans" panose="020B0602030504020204" pitchFamily="34" charset="0"/>
                <a:ea typeface="Arial" panose="020B0604020202020204" pitchFamily="34" charset="0"/>
              </a:rPr>
              <a:t> </a:t>
            </a:r>
            <a:r>
              <a:rPr lang="en-US" sz="1800" i="1" spc="-10" dirty="0">
                <a:effectLst/>
                <a:latin typeface="Lucida Sans" panose="020B0602030504020204" pitchFamily="34" charset="0"/>
                <a:ea typeface="Arial" panose="020B0604020202020204" pitchFamily="34" charset="0"/>
              </a:rPr>
              <a:t>Curriculum</a:t>
            </a:r>
            <a:r>
              <a:rPr lang="en-US" sz="1800" i="1" spc="-105" dirty="0">
                <a:effectLst/>
                <a:latin typeface="Lucida Sans" panose="020B0602030504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is</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designed</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to:</a:t>
            </a:r>
            <a:endParaRPr lang="en-US" sz="1800" spc="-70" dirty="0">
              <a:latin typeface="Arial" panose="020B0604020202020204" pitchFamily="34" charset="0"/>
              <a:ea typeface="Arial" panose="020B0604020202020204" pitchFamily="34" charset="0"/>
            </a:endParaRPr>
          </a:p>
          <a:p>
            <a:pPr marL="398463" marR="382905" indent="-285750">
              <a:lnSpc>
                <a:spcPct val="103000"/>
              </a:lnSpc>
              <a:spcBef>
                <a:spcPts val="0"/>
              </a:spcBef>
              <a:spcAft>
                <a:spcPts val="0"/>
              </a:spcAft>
              <a:buFont typeface="Arial" panose="020B0604020202020204" pitchFamily="34" charset="0"/>
              <a:buChar char="•"/>
            </a:pPr>
            <a:r>
              <a:rPr lang="en-US" sz="1800" spc="-10" dirty="0">
                <a:latin typeface="Arial" panose="020B0604020202020204" pitchFamily="34" charset="0"/>
                <a:ea typeface="Arial" panose="020B0604020202020204" pitchFamily="34" charset="0"/>
              </a:rPr>
              <a:t>P</a:t>
            </a:r>
            <a:r>
              <a:rPr lang="en-US" sz="1800" spc="-10" dirty="0">
                <a:effectLst/>
                <a:latin typeface="Arial" panose="020B0604020202020204" pitchFamily="34" charset="0"/>
                <a:ea typeface="Arial" panose="020B0604020202020204" pitchFamily="34" charset="0"/>
              </a:rPr>
              <a:t>rovide</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students</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with</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resources</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and</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skills to become</a:t>
            </a:r>
            <a:r>
              <a:rPr lang="en-US" sz="1800" spc="-70" dirty="0">
                <a:latin typeface="Arial" panose="020B0604020202020204" pitchFamily="34" charset="0"/>
                <a:ea typeface="Arial" panose="020B0604020202020204" pitchFamily="34" charset="0"/>
              </a:rPr>
              <a:t>:</a:t>
            </a:r>
          </a:p>
          <a:p>
            <a:pPr marL="966788" marR="382905" lvl="5" indent="-285750">
              <a:lnSpc>
                <a:spcPct val="103000"/>
              </a:lnSpc>
              <a:spcBef>
                <a:spcPts val="0"/>
              </a:spcBef>
            </a:pPr>
            <a:r>
              <a:rPr lang="en-US" dirty="0">
                <a:effectLst/>
                <a:latin typeface="Arial" panose="020B0604020202020204" pitchFamily="34" charset="0"/>
                <a:ea typeface="Arial" panose="020B0604020202020204" pitchFamily="34" charset="0"/>
              </a:rPr>
              <a:t>digital</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citizens</a:t>
            </a:r>
            <a:endParaRPr lang="en-US" spc="-80" dirty="0">
              <a:latin typeface="Arial" panose="020B0604020202020204" pitchFamily="34" charset="0"/>
              <a:ea typeface="Arial" panose="020B0604020202020204" pitchFamily="34" charset="0"/>
            </a:endParaRPr>
          </a:p>
          <a:p>
            <a:pPr marL="966788" marR="382905" lvl="5" indent="-285750">
              <a:lnSpc>
                <a:spcPct val="103000"/>
              </a:lnSpc>
              <a:spcBef>
                <a:spcPts val="0"/>
              </a:spcBef>
            </a:pPr>
            <a:r>
              <a:rPr lang="en-US" dirty="0">
                <a:effectLst/>
                <a:latin typeface="Arial" panose="020B0604020202020204" pitchFamily="34" charset="0"/>
                <a:ea typeface="Arial" panose="020B0604020202020204" pitchFamily="34" charset="0"/>
              </a:rPr>
              <a:t>global</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collaborators</a:t>
            </a:r>
            <a:r>
              <a:rPr lang="en-US" spc="-80" dirty="0">
                <a:effectLst/>
                <a:latin typeface="Arial" panose="020B0604020202020204" pitchFamily="34" charset="0"/>
                <a:ea typeface="Arial" panose="020B0604020202020204" pitchFamily="34" charset="0"/>
              </a:rPr>
              <a:t> </a:t>
            </a:r>
          </a:p>
          <a:p>
            <a:pPr marL="398463" marR="382905" indent="-285750">
              <a:lnSpc>
                <a:spcPct val="103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Support students’ acquisition of:</a:t>
            </a:r>
            <a:r>
              <a:rPr lang="en-US" sz="1800" spc="-70" dirty="0">
                <a:effectLst/>
                <a:latin typeface="Arial" panose="020B0604020202020204" pitchFamily="34" charset="0"/>
                <a:ea typeface="Arial" panose="020B0604020202020204" pitchFamily="34" charset="0"/>
              </a:rPr>
              <a:t> </a:t>
            </a:r>
          </a:p>
          <a:p>
            <a:pPr marL="966788" marR="382905" indent="-285750">
              <a:lnSpc>
                <a:spcPct val="103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basic</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awareness</a:t>
            </a:r>
            <a:r>
              <a:rPr lang="en-US" sz="1800" spc="-70" dirty="0">
                <a:effectLst/>
                <a:latin typeface="Arial" panose="020B0604020202020204" pitchFamily="34" charset="0"/>
                <a:ea typeface="Arial" panose="020B0604020202020204" pitchFamily="34" charset="0"/>
              </a:rPr>
              <a:t> </a:t>
            </a:r>
            <a:endParaRPr lang="en-US" sz="1800" spc="-70" dirty="0">
              <a:latin typeface="Arial" panose="020B0604020202020204" pitchFamily="34" charset="0"/>
              <a:ea typeface="Arial" panose="020B0604020202020204" pitchFamily="34" charset="0"/>
            </a:endParaRPr>
          </a:p>
          <a:p>
            <a:pPr marL="966788" marR="382905" indent="-285750">
              <a:lnSpc>
                <a:spcPct val="103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general knowledge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a:t>
            </a:r>
            <a:endParaRPr lang="en-US" sz="1800" spc="-20" dirty="0">
              <a:latin typeface="Arial" panose="020B0604020202020204" pitchFamily="34" charset="0"/>
              <a:ea typeface="Arial" panose="020B0604020202020204" pitchFamily="34" charset="0"/>
            </a:endParaRPr>
          </a:p>
          <a:p>
            <a:pPr marL="398463" marR="382905" indent="-285750">
              <a:lnSpc>
                <a:spcPct val="103000"/>
              </a:lnSpc>
              <a:spcBef>
                <a:spcPts val="0"/>
              </a:spcBef>
              <a:spcAft>
                <a:spcPts val="0"/>
              </a:spcAft>
              <a:buFont typeface="Arial" panose="020B0604020202020204" pitchFamily="34" charset="0"/>
              <a:buChar char="•"/>
            </a:pPr>
            <a:r>
              <a:rPr lang="en-US" sz="1800" spc="-20" dirty="0">
                <a:effectLst/>
                <a:latin typeface="Arial" panose="020B0604020202020204" pitchFamily="34" charset="0"/>
                <a:ea typeface="Arial" panose="020B0604020202020204" pitchFamily="34" charset="0"/>
              </a:rPr>
              <a:t>Allow </a:t>
            </a:r>
            <a:r>
              <a:rPr lang="en-US" sz="1800" dirty="0">
                <a:effectLst/>
                <a:latin typeface="Arial" panose="020B0604020202020204" pitchFamily="34" charset="0"/>
                <a:ea typeface="Arial" panose="020B0604020202020204" pitchFamily="34" charset="0"/>
              </a:rPr>
              <a:t>opportunities for students to:</a:t>
            </a:r>
          </a:p>
          <a:p>
            <a:pPr marL="966788" marR="382905" lvl="1" indent="-285750">
              <a:lnSpc>
                <a:spcPct val="103000"/>
              </a:lnSpc>
              <a:spcBef>
                <a:spcPts val="0"/>
              </a:spcBef>
              <a:buFont typeface="Arial" panose="020B0604020202020204" pitchFamily="34" charset="0"/>
              <a:buChar char="•"/>
            </a:pPr>
            <a:r>
              <a:rPr lang="en-US" sz="1800" dirty="0">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pply</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relevant,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discipline-specific</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ways</a:t>
            </a:r>
          </a:p>
          <a:p>
            <a:pPr marL="966788" marR="382905" lvl="1" indent="-285750">
              <a:lnSpc>
                <a:spcPct val="103000"/>
              </a:lnSpc>
              <a:spcBef>
                <a:spcPts val="0"/>
              </a:spcBef>
              <a:buFont typeface="Arial" panose="020B0604020202020204" pitchFamily="34" charset="0"/>
              <a:buChar char="•"/>
            </a:pPr>
            <a:r>
              <a:rPr lang="en-US" sz="1800" dirty="0">
                <a:effectLst/>
                <a:latin typeface="Arial" panose="020B0604020202020204" pitchFamily="34" charset="0"/>
                <a:ea typeface="Arial" panose="020B0604020202020204" pitchFamily="34" charset="0"/>
              </a:rPr>
              <a:t>develop foundational expertise in AI</a:t>
            </a:r>
          </a:p>
        </p:txBody>
      </p:sp>
      <p:sp>
        <p:nvSpPr>
          <p:cNvPr id="6" name="Text Placeholder 5">
            <a:extLst>
              <a:ext uri="{FF2B5EF4-FFF2-40B4-BE49-F238E27FC236}">
                <a16:creationId xmlns:a16="http://schemas.microsoft.com/office/drawing/2014/main" id="{C198DF09-4D90-674B-912C-9CA082445A91}"/>
              </a:ext>
            </a:extLst>
          </p:cNvPr>
          <p:cNvSpPr>
            <a:spLocks noGrp="1"/>
          </p:cNvSpPr>
          <p:nvPr>
            <p:ph type="body" sz="quarter" idx="21"/>
          </p:nvPr>
        </p:nvSpPr>
        <p:spPr>
          <a:xfrm>
            <a:off x="6654951" y="1781888"/>
            <a:ext cx="5431944" cy="341123"/>
          </a:xfrm>
        </p:spPr>
        <p:txBody>
          <a:bodyPr/>
          <a:lstStyle/>
          <a:p>
            <a:r>
              <a:rPr lang="en-US" sz="2400" dirty="0"/>
              <a:t>Topic Development:</a:t>
            </a:r>
          </a:p>
        </p:txBody>
      </p:sp>
      <p:sp>
        <p:nvSpPr>
          <p:cNvPr id="7" name="Text Placeholder 6">
            <a:extLst>
              <a:ext uri="{FF2B5EF4-FFF2-40B4-BE49-F238E27FC236}">
                <a16:creationId xmlns:a16="http://schemas.microsoft.com/office/drawing/2014/main" id="{251B9E69-EF65-C74E-8F6E-3749B392D037}"/>
              </a:ext>
            </a:extLst>
          </p:cNvPr>
          <p:cNvSpPr>
            <a:spLocks noGrp="1"/>
          </p:cNvSpPr>
          <p:nvPr>
            <p:ph type="body" sz="quarter" idx="22"/>
          </p:nvPr>
        </p:nvSpPr>
        <p:spPr>
          <a:xfrm>
            <a:off x="6654951" y="2461227"/>
            <a:ext cx="4549775" cy="2817812"/>
          </a:xfrm>
        </p:spPr>
        <p:txBody>
          <a:bodyPr/>
          <a:lstStyle/>
          <a:p>
            <a:pPr marL="165100" indent="-165100">
              <a:buFont typeface="Arial" panose="020B0604020202020204" pitchFamily="34" charset="0"/>
              <a:buChar char="•"/>
            </a:pPr>
            <a:r>
              <a:rPr lang="en-US" sz="2000" dirty="0"/>
              <a:t>Campus-wide effort initiated at the Office of the Provost</a:t>
            </a:r>
          </a:p>
          <a:p>
            <a:pPr marL="165100" indent="-165100">
              <a:buFont typeface="Arial" panose="020B0604020202020204" pitchFamily="34" charset="0"/>
              <a:buChar char="•"/>
            </a:pPr>
            <a:r>
              <a:rPr lang="en-US" sz="2000" dirty="0"/>
              <a:t>QEP Task Force is Formed</a:t>
            </a:r>
          </a:p>
          <a:p>
            <a:pPr marL="346075" indent="-165100">
              <a:buFont typeface="Arial" panose="020B0604020202020204" pitchFamily="34" charset="0"/>
              <a:buChar char="•"/>
            </a:pPr>
            <a:r>
              <a:rPr lang="en-US" sz="2000" dirty="0"/>
              <a:t>Two faculty members Co-Chairs (Dr. Kati Migliaccio and Dr. Jane Southworth)</a:t>
            </a:r>
          </a:p>
          <a:p>
            <a:pPr marL="346075" indent="-165100">
              <a:buFont typeface="Arial" panose="020B0604020202020204" pitchFamily="34" charset="0"/>
              <a:buChar char="•"/>
            </a:pPr>
            <a:r>
              <a:rPr lang="en-US" sz="2000" dirty="0"/>
              <a:t>Representation (Faculty, administrators, staff, and students)</a:t>
            </a:r>
          </a:p>
          <a:p>
            <a:pPr marL="346075" indent="-165100">
              <a:buFont typeface="Arial" panose="020B0604020202020204" pitchFamily="34" charset="0"/>
              <a:buChar char="•"/>
            </a:pPr>
            <a:r>
              <a:rPr lang="en-US" sz="2000" dirty="0"/>
              <a:t>18 months – development of the QEP</a:t>
            </a:r>
          </a:p>
          <a:p>
            <a:pPr marL="346075" indent="-165100">
              <a:buFont typeface="Arial" panose="020B0604020202020204" pitchFamily="34" charset="0"/>
              <a:buChar char="•"/>
            </a:pPr>
            <a:r>
              <a:rPr lang="en-US" sz="2000" dirty="0"/>
              <a:t>Dissemination across UF Campus</a:t>
            </a:r>
          </a:p>
          <a:p>
            <a:pPr marL="165100" indent="-165100">
              <a:buFont typeface="Arial" panose="020B0604020202020204" pitchFamily="34" charset="0"/>
              <a:buChar char="•"/>
            </a:pPr>
            <a:endParaRPr lang="en-US" dirty="0"/>
          </a:p>
        </p:txBody>
      </p:sp>
    </p:spTree>
    <p:extLst>
      <p:ext uri="{BB962C8B-B14F-4D97-AF65-F5344CB8AC3E}">
        <p14:creationId xmlns:p14="http://schemas.microsoft.com/office/powerpoint/2010/main" val="329844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Quality Enhancement Plan: AI Across the Curriculum</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Brief Overview</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374175" y="1361822"/>
            <a:ext cx="5521325" cy="413340"/>
          </a:xfrm>
        </p:spPr>
        <p:txBody>
          <a:bodyPr/>
          <a:lstStyle/>
          <a:p>
            <a:r>
              <a:rPr lang="en-US" dirty="0"/>
              <a:t>QEP Student Learning Outcomes</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374175" y="2553844"/>
            <a:ext cx="5121275" cy="3327400"/>
          </a:xfrm>
        </p:spPr>
        <p:txBody>
          <a:bodyPr/>
          <a:lstStyle/>
          <a:p>
            <a:pPr marL="401638" marR="382905" indent="-285750">
              <a:lnSpc>
                <a:spcPct val="103000"/>
              </a:lnSpc>
              <a:spcBef>
                <a:spcPts val="50"/>
              </a:spcBef>
              <a:spcAft>
                <a:spcPts val="0"/>
              </a:spcAft>
              <a:buFont typeface="Arial" panose="020B0604020202020204" pitchFamily="34" charset="0"/>
              <a:buChar char="•"/>
            </a:pPr>
            <a:r>
              <a:rPr lang="en-US" sz="1800" spc="-10" dirty="0">
                <a:latin typeface="Arial" panose="020B0604020202020204" pitchFamily="34" charset="0"/>
                <a:ea typeface="Arial" panose="020B0604020202020204" pitchFamily="34" charset="0"/>
              </a:rPr>
              <a:t>S</a:t>
            </a:r>
            <a:r>
              <a:rPr lang="en-US" sz="1800" spc="-10" dirty="0">
                <a:effectLst/>
                <a:latin typeface="Arial" panose="020B0604020202020204" pitchFamily="34" charset="0"/>
                <a:ea typeface="Arial" panose="020B0604020202020204" pitchFamily="34" charset="0"/>
              </a:rPr>
              <a:t>ix</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SLOs across f</a:t>
            </a:r>
            <a:r>
              <a:rPr lang="en-US" sz="1800" dirty="0">
                <a:effectLst/>
                <a:latin typeface="Arial" panose="020B0604020202020204" pitchFamily="34" charset="0"/>
                <a:ea typeface="Arial" panose="020B0604020202020204" pitchFamily="34" charset="0"/>
              </a:rPr>
              <a:t>our</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artificial</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intelligence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literacies</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(2021)</a:t>
            </a:r>
            <a:r>
              <a:rPr lang="en-US" sz="1800" spc="-15" dirty="0">
                <a:latin typeface="Arial" panose="020B0604020202020204" pitchFamily="34" charset="0"/>
                <a:ea typeface="Arial" panose="020B0604020202020204" pitchFamily="34" charset="0"/>
              </a:rPr>
              <a:t>. </a:t>
            </a:r>
          </a:p>
          <a:p>
            <a:pPr marL="401638" marR="382905" indent="-285750">
              <a:lnSpc>
                <a:spcPct val="103000"/>
              </a:lnSpc>
              <a:spcBef>
                <a:spcPts val="50"/>
              </a:spcBef>
              <a:spcAft>
                <a:spcPts val="0"/>
              </a:spcAft>
              <a:buFont typeface="Arial" panose="020B0604020202020204" pitchFamily="34" charset="0"/>
              <a:buChar char="•"/>
            </a:pPr>
            <a:r>
              <a:rPr lang="en-US" sz="1800" dirty="0">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ssessment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outcomes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integrated with UF’s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annual</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assessment</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system</a:t>
            </a:r>
            <a:r>
              <a:rPr lang="en-US" sz="1800" spc="-50" dirty="0">
                <a:latin typeface="Arial" panose="020B0604020202020204" pitchFamily="34" charset="0"/>
                <a:ea typeface="Arial" panose="020B0604020202020204" pitchFamily="34" charset="0"/>
              </a:rPr>
              <a:t>:</a:t>
            </a:r>
          </a:p>
          <a:p>
            <a:pPr marL="798513" marR="382905" indent="-285750">
              <a:lnSpc>
                <a:spcPct val="103000"/>
              </a:lnSpc>
              <a:spcBef>
                <a:spcPts val="50"/>
              </a:spcBef>
              <a:spcAft>
                <a:spcPts val="0"/>
              </a:spcAft>
              <a:buFont typeface="Arial" panose="020B0604020202020204" pitchFamily="34" charset="0"/>
              <a:buChar char="•"/>
            </a:pPr>
            <a:r>
              <a:rPr lang="en-US" sz="1800" dirty="0">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eporting</a:t>
            </a:r>
            <a:r>
              <a:rPr lang="en-US" sz="1800" spc="-50" dirty="0">
                <a:effectLst/>
                <a:latin typeface="Arial" panose="020B0604020202020204" pitchFamily="34" charset="0"/>
                <a:ea typeface="Arial" panose="020B0604020202020204" pitchFamily="34" charset="0"/>
              </a:rPr>
              <a:t> </a:t>
            </a:r>
          </a:p>
          <a:p>
            <a:pPr marL="798513" marR="382905" indent="-285750">
              <a:lnSpc>
                <a:spcPct val="103000"/>
              </a:lnSpc>
              <a:spcBef>
                <a:spcPts val="50"/>
              </a:spcBef>
              <a:spcAft>
                <a:spcPts val="0"/>
              </a:spcAft>
              <a:buFont typeface="Arial" panose="020B0604020202020204" pitchFamily="34" charset="0"/>
              <a:buChar char="•"/>
            </a:pPr>
            <a:r>
              <a:rPr lang="en-US" sz="1800" spc="-50" dirty="0">
                <a:latin typeface="Arial" panose="020B0604020202020204" pitchFamily="34" charset="0"/>
                <a:ea typeface="Arial" panose="020B0604020202020204" pitchFamily="34" charset="0"/>
              </a:rPr>
              <a:t>E</a:t>
            </a:r>
            <a:r>
              <a:rPr lang="en-US" sz="1800" dirty="0">
                <a:effectLst/>
                <a:latin typeface="Arial" panose="020B0604020202020204" pitchFamily="34" charset="0"/>
                <a:ea typeface="Arial" panose="020B0604020202020204" pitchFamily="34" charset="0"/>
              </a:rPr>
              <a:t>valuation</a:t>
            </a:r>
          </a:p>
          <a:p>
            <a:pPr marL="798513" marR="382905" indent="-285750">
              <a:lnSpc>
                <a:spcPct val="103000"/>
              </a:lnSpc>
              <a:spcBef>
                <a:spcPts val="50"/>
              </a:spcBef>
              <a:spcAft>
                <a:spcPts val="0"/>
              </a:spcAft>
              <a:buFont typeface="Arial" panose="020B0604020202020204" pitchFamily="34" charset="0"/>
              <a:buChar char="•"/>
            </a:pPr>
            <a:r>
              <a:rPr lang="en-US" sz="1800" dirty="0">
                <a:latin typeface="Arial" panose="020B0604020202020204" pitchFamily="34" charset="0"/>
                <a:ea typeface="Arial" panose="020B0604020202020204" pitchFamily="34" charset="0"/>
              </a:rPr>
              <a:t>U</a:t>
            </a:r>
            <a:r>
              <a:rPr lang="en-US" sz="1800" dirty="0">
                <a:effectLst/>
                <a:latin typeface="Arial" panose="020B0604020202020204" pitchFamily="34" charset="0"/>
                <a:ea typeface="Arial" panose="020B0604020202020204" pitchFamily="34" charset="0"/>
              </a:rPr>
              <a:t>se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results</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improvement</a:t>
            </a:r>
          </a:p>
        </p:txBody>
      </p:sp>
      <p:sp>
        <p:nvSpPr>
          <p:cNvPr id="6" name="Text Placeholder 5">
            <a:extLst>
              <a:ext uri="{FF2B5EF4-FFF2-40B4-BE49-F238E27FC236}">
                <a16:creationId xmlns:a16="http://schemas.microsoft.com/office/drawing/2014/main" id="{C198DF09-4D90-674B-912C-9CA082445A91}"/>
              </a:ext>
            </a:extLst>
          </p:cNvPr>
          <p:cNvSpPr>
            <a:spLocks noGrp="1"/>
          </p:cNvSpPr>
          <p:nvPr>
            <p:ph type="body" sz="quarter" idx="21"/>
          </p:nvPr>
        </p:nvSpPr>
        <p:spPr>
          <a:xfrm>
            <a:off x="6654951" y="1460432"/>
            <a:ext cx="5431944" cy="341123"/>
          </a:xfrm>
        </p:spPr>
        <p:txBody>
          <a:bodyPr/>
          <a:lstStyle/>
          <a:p>
            <a:r>
              <a:rPr lang="en-US" sz="2400" dirty="0"/>
              <a:t>AI Literacies (</a:t>
            </a:r>
            <a:r>
              <a:rPr lang="en-US" sz="2400" dirty="0">
                <a:effectLst/>
                <a:latin typeface="Arial" panose="020B0604020202020204" pitchFamily="34" charset="0"/>
                <a:ea typeface="Arial" panose="020B0604020202020204" pitchFamily="34" charset="0"/>
              </a:rPr>
              <a:t>Ng</a:t>
            </a:r>
            <a:r>
              <a:rPr lang="en-US" sz="2400" spc="-2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et</a:t>
            </a:r>
            <a:r>
              <a:rPr lang="en-US" sz="2400" spc="-3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al.</a:t>
            </a:r>
            <a:r>
              <a:rPr lang="en-US" sz="2400" spc="-2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(2021)</a:t>
            </a:r>
            <a:r>
              <a:rPr lang="en-US" sz="2400" dirty="0"/>
              <a:t>:</a:t>
            </a:r>
          </a:p>
        </p:txBody>
      </p:sp>
      <p:graphicFrame>
        <p:nvGraphicFramePr>
          <p:cNvPr id="10" name="Table 9">
            <a:extLst>
              <a:ext uri="{FF2B5EF4-FFF2-40B4-BE49-F238E27FC236}">
                <a16:creationId xmlns:a16="http://schemas.microsoft.com/office/drawing/2014/main" id="{BAF13A15-3FE1-9675-54FA-D714228849F3}"/>
              </a:ext>
            </a:extLst>
          </p:cNvPr>
          <p:cNvGraphicFramePr>
            <a:graphicFrameLocks noGrp="1"/>
          </p:cNvGraphicFramePr>
          <p:nvPr>
            <p:extLst>
              <p:ext uri="{D42A27DB-BD31-4B8C-83A1-F6EECF244321}">
                <p14:modId xmlns:p14="http://schemas.microsoft.com/office/powerpoint/2010/main" val="2386649194"/>
              </p:ext>
            </p:extLst>
          </p:nvPr>
        </p:nvGraphicFramePr>
        <p:xfrm>
          <a:off x="5667464" y="2000251"/>
          <a:ext cx="5978345" cy="4379650"/>
        </p:xfrm>
        <a:graphic>
          <a:graphicData uri="http://schemas.openxmlformats.org/drawingml/2006/table">
            <a:tbl>
              <a:tblPr firstRow="1" firstCol="1" lastRow="1" lastCol="1" bandRow="1" bandCol="1"/>
              <a:tblGrid>
                <a:gridCol w="1459463">
                  <a:extLst>
                    <a:ext uri="{9D8B030D-6E8A-4147-A177-3AD203B41FA5}">
                      <a16:colId xmlns:a16="http://schemas.microsoft.com/office/drawing/2014/main" val="1449249957"/>
                    </a:ext>
                  </a:extLst>
                </a:gridCol>
                <a:gridCol w="3736224">
                  <a:extLst>
                    <a:ext uri="{9D8B030D-6E8A-4147-A177-3AD203B41FA5}">
                      <a16:colId xmlns:a16="http://schemas.microsoft.com/office/drawing/2014/main" val="2942788889"/>
                    </a:ext>
                  </a:extLst>
                </a:gridCol>
                <a:gridCol w="782658">
                  <a:extLst>
                    <a:ext uri="{9D8B030D-6E8A-4147-A177-3AD203B41FA5}">
                      <a16:colId xmlns:a16="http://schemas.microsoft.com/office/drawing/2014/main" val="276880735"/>
                    </a:ext>
                  </a:extLst>
                </a:gridCol>
              </a:tblGrid>
              <a:tr h="471766">
                <a:tc>
                  <a:txBody>
                    <a:bodyPr/>
                    <a:lstStyle/>
                    <a:p>
                      <a:pPr marL="118745" marR="10160" algn="ctr">
                        <a:lnSpc>
                          <a:spcPct val="103000"/>
                        </a:lnSpc>
                        <a:spcBef>
                          <a:spcPts val="225"/>
                        </a:spcBef>
                        <a:spcAft>
                          <a:spcPts val="0"/>
                        </a:spcAft>
                      </a:pPr>
                      <a:r>
                        <a:rPr lang="en-US" sz="1400" b="1"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AI</a:t>
                      </a:r>
                      <a:r>
                        <a:rPr lang="en-US" sz="1400" b="1" spc="-45"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LITERACY </a:t>
                      </a:r>
                      <a:r>
                        <a:rPr lang="en-US" sz="1400" b="1" spc="-10"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CATEGORIES</a:t>
                      </a:r>
                      <a:endParaRPr lang="en-US" sz="1400" dirty="0">
                        <a:effectLst/>
                        <a:highlight>
                          <a:srgbClr val="FC6F0A"/>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C6F0A"/>
                    </a:solidFill>
                  </a:tcPr>
                </a:tc>
                <a:tc>
                  <a:txBody>
                    <a:bodyPr/>
                    <a:lstStyle/>
                    <a:p>
                      <a:pPr marL="90170" marR="0" algn="ctr">
                        <a:spcBef>
                          <a:spcPts val="885"/>
                        </a:spcBef>
                        <a:spcAft>
                          <a:spcPts val="0"/>
                        </a:spcAft>
                      </a:pPr>
                      <a:r>
                        <a:rPr lang="en-US" sz="1400" b="1" spc="-10"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DESCRIPTION</a:t>
                      </a:r>
                      <a:endParaRPr lang="en-US" sz="1400" dirty="0">
                        <a:effectLst/>
                        <a:highlight>
                          <a:srgbClr val="FC6F0A"/>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C6F0A"/>
                    </a:solidFill>
                  </a:tcPr>
                </a:tc>
                <a:tc>
                  <a:txBody>
                    <a:bodyPr/>
                    <a:lstStyle/>
                    <a:p>
                      <a:pPr marL="23495" marR="0" algn="ctr">
                        <a:spcBef>
                          <a:spcPts val="885"/>
                        </a:spcBef>
                        <a:spcAft>
                          <a:spcPts val="0"/>
                        </a:spcAft>
                      </a:pPr>
                      <a:r>
                        <a:rPr lang="en-US" sz="1100" b="1" spc="-25"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AI</a:t>
                      </a:r>
                      <a:r>
                        <a:rPr lang="en-US" sz="1100" b="1" spc="-75"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 </a:t>
                      </a:r>
                      <a:r>
                        <a:rPr lang="en-US" sz="1100" b="1" spc="-10"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CONTENT</a:t>
                      </a:r>
                      <a:endParaRPr lang="en-US" sz="1100" dirty="0">
                        <a:effectLst/>
                        <a:highlight>
                          <a:srgbClr val="FC6F0A"/>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C6F0A"/>
                    </a:solidFill>
                  </a:tcPr>
                </a:tc>
                <a:extLst>
                  <a:ext uri="{0D108BD9-81ED-4DB2-BD59-A6C34878D82A}">
                    <a16:rowId xmlns:a16="http://schemas.microsoft.com/office/drawing/2014/main" val="1422430437"/>
                  </a:ext>
                </a:extLst>
              </a:tr>
              <a:tr h="700098">
                <a:tc>
                  <a:txBody>
                    <a:bodyPr/>
                    <a:lstStyle/>
                    <a:p>
                      <a:pPr marL="118745" marR="10160">
                        <a:lnSpc>
                          <a:spcPts val="1320"/>
                        </a:lnSpc>
                        <a:spcBef>
                          <a:spcPts val="0"/>
                        </a:spcBef>
                        <a:spcAft>
                          <a:spcPts val="0"/>
                        </a:spcAft>
                      </a:pPr>
                      <a:endParaRPr lang="en-US" sz="1400" b="1"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p>
                      <a:pPr marL="118745" marR="10160">
                        <a:lnSpc>
                          <a:spcPts val="1320"/>
                        </a:lnSpc>
                        <a:spcBef>
                          <a:spcPts val="0"/>
                        </a:spcBef>
                        <a:spcAft>
                          <a:spcPts val="0"/>
                        </a:spcAft>
                      </a:pPr>
                      <a:r>
                        <a:rPr lang="en-US" sz="1400" b="1"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Know</a:t>
                      </a:r>
                      <a:r>
                        <a:rPr lang="en-US" sz="1400" b="1" spc="-8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&amp; </a:t>
                      </a:r>
                      <a:r>
                        <a:rPr lang="en-US" sz="1400" b="1" spc="-4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Understand </a:t>
                      </a:r>
                      <a:r>
                        <a:rPr lang="en-US" sz="1400" b="1" spc="-3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solidFill>
                      <a:srgbClr val="F1F1F1"/>
                    </a:solidFill>
                  </a:tcPr>
                </a:tc>
                <a:tc>
                  <a:txBody>
                    <a:bodyPr/>
                    <a:lstStyle/>
                    <a:p>
                      <a:pPr marL="90170" marR="0">
                        <a:spcBef>
                          <a:spcPts val="1295"/>
                        </a:spcBef>
                        <a:spcAft>
                          <a:spcPts val="0"/>
                        </a:spcAft>
                      </a:pP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Know</a:t>
                      </a:r>
                      <a:r>
                        <a:rPr lang="en-US" sz="140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the</a:t>
                      </a:r>
                      <a:r>
                        <a:rPr lang="en-US" sz="140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basic</a:t>
                      </a:r>
                      <a:r>
                        <a:rPr lang="en-US" sz="1400" spc="-4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functions</a:t>
                      </a:r>
                      <a:r>
                        <a:rPr lang="en-US" sz="1400" spc="-4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of</a:t>
                      </a:r>
                      <a:r>
                        <a:rPr lang="en-US" sz="140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spc="-5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and</a:t>
                      </a:r>
                      <a:r>
                        <a:rPr lang="en-US" sz="1400" spc="-4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to</a:t>
                      </a:r>
                      <a:r>
                        <a:rPr lang="en-US" sz="1400" spc="-5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use</a:t>
                      </a:r>
                      <a:r>
                        <a:rPr lang="en-US" sz="140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applications</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F1F1F1"/>
                    </a:solidFill>
                  </a:tcPr>
                </a:tc>
                <a:tc>
                  <a:txBody>
                    <a:bodyPr/>
                    <a:lstStyle/>
                    <a:p>
                      <a:pPr marL="23495" marR="1905" algn="ctr">
                        <a:spcBef>
                          <a:spcPts val="1295"/>
                        </a:spcBef>
                        <a:spcAft>
                          <a:spcPts val="0"/>
                        </a:spcAft>
                      </a:pPr>
                      <a:r>
                        <a:rPr lang="en-US" sz="12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&gt;50%</a:t>
                      </a:r>
                      <a:endParaRPr lang="en-US" sz="11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rgbClr val="F1F1F1"/>
                    </a:solidFill>
                  </a:tcPr>
                </a:tc>
                <a:extLst>
                  <a:ext uri="{0D108BD9-81ED-4DB2-BD59-A6C34878D82A}">
                    <a16:rowId xmlns:a16="http://schemas.microsoft.com/office/drawing/2014/main" val="345613023"/>
                  </a:ext>
                </a:extLst>
              </a:tr>
              <a:tr h="471766">
                <a:tc>
                  <a:txBody>
                    <a:bodyPr/>
                    <a:lstStyle/>
                    <a:p>
                      <a:pPr marL="118745" marR="98425">
                        <a:lnSpc>
                          <a:spcPct val="103000"/>
                        </a:lnSpc>
                        <a:spcBef>
                          <a:spcPts val="265"/>
                        </a:spcBef>
                        <a:spcAft>
                          <a:spcPts val="0"/>
                        </a:spcAft>
                      </a:pPr>
                      <a:r>
                        <a:rPr lang="en-US" sz="1400" b="1" spc="-5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Use</a:t>
                      </a:r>
                      <a:r>
                        <a:rPr lang="en-US" sz="1400" b="1" spc="-9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spc="-5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&amp;</a:t>
                      </a:r>
                      <a:r>
                        <a:rPr lang="en-US" sz="1400" b="1" spc="-8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spc="-5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Apply </a:t>
                      </a:r>
                      <a:r>
                        <a:rPr lang="en-US" sz="1400" b="1" spc="-3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solidFill>
                      <a:srgbClr val="F1F1F1"/>
                    </a:solidFill>
                  </a:tcPr>
                </a:tc>
                <a:tc>
                  <a:txBody>
                    <a:bodyPr/>
                    <a:lstStyle/>
                    <a:p>
                      <a:pPr marL="90170" marR="54610">
                        <a:lnSpc>
                          <a:spcPts val="1450"/>
                        </a:lnSpc>
                        <a:spcBef>
                          <a:spcPts val="80"/>
                        </a:spcBef>
                        <a:spcAft>
                          <a:spcPts val="0"/>
                        </a:spcAft>
                      </a:pP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Applying</a:t>
                      </a:r>
                      <a:r>
                        <a:rPr lang="en-US" sz="1400" spc="-7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spc="-7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knowledge,</a:t>
                      </a:r>
                      <a:r>
                        <a:rPr lang="en-US" sz="1400" spc="-7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concepts</a:t>
                      </a:r>
                      <a:r>
                        <a:rPr lang="en-US" sz="1400" spc="-7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and</a:t>
                      </a:r>
                      <a:r>
                        <a:rPr lang="en-US" sz="1400" spc="-7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applications</a:t>
                      </a:r>
                      <a:r>
                        <a:rPr lang="en-US" sz="1400" spc="-8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in</a:t>
                      </a:r>
                      <a:r>
                        <a:rPr lang="en-US" sz="1400" spc="-8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different </a:t>
                      </a:r>
                      <a:r>
                        <a:rPr lang="en-US" sz="1400" spc="-1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scenarios</a:t>
                      </a:r>
                      <a:endParaRPr lang="en-US" sz="14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F1F1F1"/>
                    </a:solidFill>
                  </a:tcPr>
                </a:tc>
                <a:tc>
                  <a:txBody>
                    <a:bodyPr/>
                    <a:lstStyle/>
                    <a:p>
                      <a:pPr marL="23495" marR="1905" algn="ctr">
                        <a:spcBef>
                          <a:spcPts val="870"/>
                        </a:spcBef>
                        <a:spcAft>
                          <a:spcPts val="0"/>
                        </a:spcAft>
                      </a:pPr>
                      <a:r>
                        <a:rPr lang="en-US" sz="1200" spc="-2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&gt;50%</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rgbClr val="F1F1F1"/>
                    </a:solidFill>
                  </a:tcPr>
                </a:tc>
                <a:extLst>
                  <a:ext uri="{0D108BD9-81ED-4DB2-BD59-A6C34878D82A}">
                    <a16:rowId xmlns:a16="http://schemas.microsoft.com/office/drawing/2014/main" val="542760605"/>
                  </a:ext>
                </a:extLst>
              </a:tr>
              <a:tr h="715684">
                <a:tc>
                  <a:txBody>
                    <a:bodyPr/>
                    <a:lstStyle/>
                    <a:p>
                      <a:pPr marL="118745" marR="0">
                        <a:spcBef>
                          <a:spcPts val="1005"/>
                        </a:spcBef>
                        <a:spcAft>
                          <a:spcPts val="0"/>
                        </a:spcAft>
                      </a:pPr>
                      <a:r>
                        <a:rPr lang="en-US" sz="1400" b="1" spc="-2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b="1" spc="-7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spc="-1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Ethics</a:t>
                      </a:r>
                      <a:endParaRPr lang="en-US" sz="14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solidFill>
                      <a:srgbClr val="F1F1F1"/>
                    </a:solidFill>
                  </a:tcPr>
                </a:tc>
                <a:tc>
                  <a:txBody>
                    <a:bodyPr/>
                    <a:lstStyle/>
                    <a:p>
                      <a:pPr marL="90170" marR="0">
                        <a:lnSpc>
                          <a:spcPct val="103000"/>
                        </a:lnSpc>
                        <a:spcBef>
                          <a:spcPts val="225"/>
                        </a:spcBef>
                        <a:spcAft>
                          <a:spcPts val="0"/>
                        </a:spcAft>
                      </a:pP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Human-centered considerations</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(e.g., fairness, accountability,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transparency, ethics, safety)</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F1F1F1"/>
                    </a:solidFill>
                  </a:tcPr>
                </a:tc>
                <a:tc>
                  <a:txBody>
                    <a:bodyPr/>
                    <a:lstStyle/>
                    <a:p>
                      <a:pPr marL="23495" marR="1905" algn="ctr">
                        <a:spcBef>
                          <a:spcPts val="945"/>
                        </a:spcBef>
                        <a:spcAft>
                          <a:spcPts val="0"/>
                        </a:spcAft>
                      </a:pPr>
                      <a:r>
                        <a:rPr lang="en-US" sz="1200" spc="-2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&gt;50%</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rgbClr val="F1F1F1"/>
                    </a:solidFill>
                  </a:tcPr>
                </a:tc>
                <a:extLst>
                  <a:ext uri="{0D108BD9-81ED-4DB2-BD59-A6C34878D82A}">
                    <a16:rowId xmlns:a16="http://schemas.microsoft.com/office/drawing/2014/main" val="1810772317"/>
                  </a:ext>
                </a:extLst>
              </a:tr>
              <a:tr h="715684">
                <a:tc>
                  <a:txBody>
                    <a:bodyPr/>
                    <a:lstStyle/>
                    <a:p>
                      <a:pPr marL="118745" marR="10160">
                        <a:lnSpc>
                          <a:spcPct val="103000"/>
                        </a:lnSpc>
                        <a:spcBef>
                          <a:spcPts val="295"/>
                        </a:spcBef>
                        <a:spcAft>
                          <a:spcPts val="0"/>
                        </a:spcAft>
                      </a:pPr>
                      <a:r>
                        <a:rPr lang="en-US" sz="1400" b="1" spc="-4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Evaluate</a:t>
                      </a:r>
                      <a:r>
                        <a:rPr lang="en-US" sz="1400" b="1" spc="-9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spc="-4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and </a:t>
                      </a:r>
                      <a:r>
                        <a:rPr lang="en-US" sz="1400" b="1">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Create</a:t>
                      </a:r>
                      <a:r>
                        <a:rPr lang="en-US" sz="1400" b="1" spc="-7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endParaRPr lang="en-US" sz="14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solidFill>
                      <a:srgbClr val="F1F1F1"/>
                    </a:solidFill>
                  </a:tcPr>
                </a:tc>
                <a:tc>
                  <a:txBody>
                    <a:bodyPr/>
                    <a:lstStyle/>
                    <a:p>
                      <a:pPr marL="90170" marR="0">
                        <a:lnSpc>
                          <a:spcPct val="103000"/>
                        </a:lnSpc>
                        <a:spcBef>
                          <a:spcPts val="180"/>
                        </a:spcBef>
                        <a:spcAft>
                          <a:spcPts val="0"/>
                        </a:spcAft>
                      </a:pP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Higher-order</a:t>
                      </a:r>
                      <a:r>
                        <a:rPr lang="en-US" sz="1400" spc="-3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thinking</a:t>
                      </a:r>
                      <a:r>
                        <a:rPr lang="en-US" sz="1400" spc="-3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skills</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(e.g.,</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evaluate,</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appraise,</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predict,</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design)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with AI applications</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F1F1F1"/>
                    </a:solidFill>
                  </a:tcPr>
                </a:tc>
                <a:tc>
                  <a:txBody>
                    <a:bodyPr/>
                    <a:lstStyle/>
                    <a:p>
                      <a:pPr marL="23495" marR="1905" algn="ctr">
                        <a:spcBef>
                          <a:spcPts val="900"/>
                        </a:spcBef>
                        <a:spcAft>
                          <a:spcPts val="0"/>
                        </a:spcAft>
                      </a:pPr>
                      <a:r>
                        <a:rPr lang="en-US" sz="1200" spc="-2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&gt;50%</a:t>
                      </a:r>
                      <a:endParaRPr lang="en-US" sz="11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solidFill>
                      <a:srgbClr val="F1F1F1"/>
                    </a:solidFill>
                  </a:tcPr>
                </a:tc>
                <a:extLst>
                  <a:ext uri="{0D108BD9-81ED-4DB2-BD59-A6C34878D82A}">
                    <a16:rowId xmlns:a16="http://schemas.microsoft.com/office/drawing/2014/main" val="2761695084"/>
                  </a:ext>
                </a:extLst>
              </a:tr>
              <a:tr h="1304652">
                <a:tc>
                  <a:txBody>
                    <a:bodyPr/>
                    <a:lstStyle/>
                    <a:p>
                      <a:pPr marL="0" marR="0">
                        <a:spcBef>
                          <a:spcPts val="600"/>
                        </a:spcBef>
                        <a:spcAft>
                          <a:spcPts val="0"/>
                        </a:spcAft>
                      </a:pPr>
                      <a:r>
                        <a:rPr lang="en-US" sz="1400">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p>
                    <a:p>
                      <a:pPr marL="118745" marR="0">
                        <a:spcBef>
                          <a:spcPts val="5"/>
                        </a:spcBef>
                        <a:spcAft>
                          <a:spcPts val="0"/>
                        </a:spcAft>
                      </a:pPr>
                      <a:r>
                        <a:rPr lang="en-US" sz="1400" b="1" spc="-2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b="1" spc="-75">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b="1" spc="-1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Enabled</a:t>
                      </a:r>
                      <a:endParaRPr lang="en-US" sz="140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1F1F1"/>
                    </a:solidFill>
                  </a:tcPr>
                </a:tc>
                <a:tc>
                  <a:txBody>
                    <a:bodyPr/>
                    <a:lstStyle/>
                    <a:p>
                      <a:pPr marL="90170" marR="0">
                        <a:lnSpc>
                          <a:spcPct val="112000"/>
                        </a:lnSpc>
                        <a:spcBef>
                          <a:spcPts val="250"/>
                        </a:spcBef>
                        <a:spcAft>
                          <a:spcPts val="0"/>
                        </a:spcAft>
                      </a:pP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Support AI through related knowledge and skill development (e.g., programming,</a:t>
                      </a:r>
                      <a:r>
                        <a:rPr lang="en-US" sz="1400" spc="-1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statistics)</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and/or</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contain</a:t>
                      </a:r>
                      <a:r>
                        <a:rPr lang="en-US" sz="1400" spc="-1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lower</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total</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content</a:t>
                      </a:r>
                      <a:r>
                        <a:rPr lang="en-US" sz="14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of</a:t>
                      </a:r>
                      <a:r>
                        <a:rPr lang="en-US" sz="1400" spc="-2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one of the four Core AI Literacy topics.</a:t>
                      </a:r>
                      <a:endParaRPr lang="en-US" sz="14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1F1F1"/>
                    </a:solidFill>
                  </a:tcPr>
                </a:tc>
                <a:tc>
                  <a:txBody>
                    <a:bodyPr/>
                    <a:lstStyle/>
                    <a:p>
                      <a:pPr marL="0" marR="0">
                        <a:spcBef>
                          <a:spcPts val="430"/>
                        </a:spcBef>
                        <a:spcAft>
                          <a:spcPts val="0"/>
                        </a:spcAft>
                      </a:pPr>
                      <a:r>
                        <a:rPr lang="en-US" sz="12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p>
                      <a:pPr marL="23495" marR="1270" algn="ctr">
                        <a:spcBef>
                          <a:spcPts val="0"/>
                        </a:spcBef>
                        <a:spcAft>
                          <a:spcPts val="0"/>
                        </a:spcAft>
                      </a:pPr>
                      <a:r>
                        <a:rPr lang="en-US" sz="120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10-</a:t>
                      </a:r>
                      <a:r>
                        <a:rPr lang="en-US" sz="1200" spc="-2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49%</a:t>
                      </a:r>
                      <a:endParaRPr lang="en-US" sz="110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2027104047"/>
                  </a:ext>
                </a:extLst>
              </a:tr>
            </a:tbl>
          </a:graphicData>
        </a:graphic>
      </p:graphicFrame>
    </p:spTree>
    <p:extLst>
      <p:ext uri="{BB962C8B-B14F-4D97-AF65-F5344CB8AC3E}">
        <p14:creationId xmlns:p14="http://schemas.microsoft.com/office/powerpoint/2010/main" val="193097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Quality Enhancement Plan: AI Across the Curriculum</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Brief Overview</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3080910" y="1193204"/>
            <a:ext cx="6945960" cy="413340"/>
          </a:xfrm>
        </p:spPr>
        <p:txBody>
          <a:bodyPr/>
          <a:lstStyle/>
          <a:p>
            <a:r>
              <a:rPr lang="en-US" dirty="0"/>
              <a:t>QEP Student Learning Outcomes</a:t>
            </a:r>
          </a:p>
        </p:txBody>
      </p:sp>
      <p:graphicFrame>
        <p:nvGraphicFramePr>
          <p:cNvPr id="11" name="Table 10">
            <a:extLst>
              <a:ext uri="{FF2B5EF4-FFF2-40B4-BE49-F238E27FC236}">
                <a16:creationId xmlns:a16="http://schemas.microsoft.com/office/drawing/2014/main" id="{E57E9AAD-4831-DE97-BA70-8AAE1E7EA652}"/>
              </a:ext>
            </a:extLst>
          </p:cNvPr>
          <p:cNvGraphicFramePr>
            <a:graphicFrameLocks noGrp="1"/>
          </p:cNvGraphicFramePr>
          <p:nvPr>
            <p:extLst>
              <p:ext uri="{D42A27DB-BD31-4B8C-83A1-F6EECF244321}">
                <p14:modId xmlns:p14="http://schemas.microsoft.com/office/powerpoint/2010/main" val="2417291067"/>
              </p:ext>
            </p:extLst>
          </p:nvPr>
        </p:nvGraphicFramePr>
        <p:xfrm>
          <a:off x="1057186" y="1793643"/>
          <a:ext cx="9989186" cy="4351514"/>
        </p:xfrm>
        <a:graphic>
          <a:graphicData uri="http://schemas.openxmlformats.org/drawingml/2006/table">
            <a:tbl>
              <a:tblPr firstRow="1" firstCol="1" lastRow="1" lastCol="1" bandRow="1" bandCol="1"/>
              <a:tblGrid>
                <a:gridCol w="9989186">
                  <a:extLst>
                    <a:ext uri="{9D8B030D-6E8A-4147-A177-3AD203B41FA5}">
                      <a16:colId xmlns:a16="http://schemas.microsoft.com/office/drawing/2014/main" val="3498227286"/>
                    </a:ext>
                  </a:extLst>
                </a:gridCol>
              </a:tblGrid>
              <a:tr h="426718">
                <a:tc>
                  <a:txBody>
                    <a:bodyPr/>
                    <a:lstStyle/>
                    <a:p>
                      <a:pPr marL="1905" marR="0" algn="ctr">
                        <a:lnSpc>
                          <a:spcPct val="150000"/>
                        </a:lnSpc>
                        <a:spcBef>
                          <a:spcPts val="0"/>
                        </a:spcBef>
                        <a:spcAft>
                          <a:spcPts val="0"/>
                        </a:spcAft>
                      </a:pPr>
                      <a:r>
                        <a:rPr lang="en-US" sz="2000" b="1" spc="-25" dirty="0">
                          <a:solidFill>
                            <a:srgbClr val="FFFFFF"/>
                          </a:solidFill>
                          <a:effectLst/>
                          <a:highlight>
                            <a:srgbClr val="FC6F0A"/>
                          </a:highlight>
                          <a:latin typeface="Arial" panose="020B0604020202020204" pitchFamily="34" charset="0"/>
                          <a:ea typeface="Arial" panose="020B0604020202020204" pitchFamily="34" charset="0"/>
                          <a:cs typeface="Times New Roman" panose="02020603050405020304" pitchFamily="18" charset="0"/>
                        </a:rPr>
                        <a:t>SLO</a:t>
                      </a:r>
                      <a:endParaRPr lang="en-US" sz="2000" dirty="0">
                        <a:effectLst/>
                        <a:highlight>
                          <a:srgbClr val="FC6F0A"/>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C6F0A"/>
                    </a:solidFill>
                  </a:tcPr>
                </a:tc>
                <a:extLst>
                  <a:ext uri="{0D108BD9-81ED-4DB2-BD59-A6C34878D82A}">
                    <a16:rowId xmlns:a16="http://schemas.microsoft.com/office/drawing/2014/main" val="2840371883"/>
                  </a:ext>
                </a:extLst>
              </a:tr>
              <a:tr h="771461">
                <a:tc>
                  <a:txBody>
                    <a:bodyPr/>
                    <a:lstStyle/>
                    <a:p>
                      <a:pPr marL="40640" marR="38735">
                        <a:lnSpc>
                          <a:spcPct val="100000"/>
                        </a:lnSpc>
                        <a:spcBef>
                          <a:spcPts val="0"/>
                        </a:spcBef>
                        <a:spcAft>
                          <a:spcPts val="0"/>
                        </a:spcAft>
                      </a:pPr>
                      <a:r>
                        <a:rPr lang="en-US" sz="2000" b="1"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SLO1.</a:t>
                      </a:r>
                      <a:r>
                        <a:rPr lang="en-US" sz="2000" b="1" i="0" spc="-7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Identify, describe,</a:t>
                      </a:r>
                      <a:r>
                        <a:rPr lang="en-US" sz="2000" i="0" spc="-55"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and/or explain</a:t>
                      </a:r>
                      <a:r>
                        <a:rPr lang="en-US" sz="2000" i="0" spc="-45"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the </a:t>
                      </a:r>
                      <a:r>
                        <a:rPr lang="en-US" sz="2000" i="0" spc="-1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components, </a:t>
                      </a:r>
                      <a:r>
                        <a:rPr lang="en-US" sz="2000"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requirements,</a:t>
                      </a:r>
                      <a:r>
                        <a:rPr lang="en-US" sz="2000" i="0" spc="-65"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7F7F7"/>
                          </a:highlight>
                          <a:latin typeface="Arial" panose="020B0604020202020204" pitchFamily="34" charset="0"/>
                          <a:ea typeface="Arial" panose="020B0604020202020204" pitchFamily="34" charset="0"/>
                          <a:cs typeface="Times New Roman" panose="02020603050405020304" pitchFamily="18" charset="0"/>
                        </a:rPr>
                        <a:t>and/or characteristics of AI.</a:t>
                      </a:r>
                      <a:endParaRPr lang="en-US" sz="2000" i="0" dirty="0">
                        <a:effectLst/>
                        <a:highlight>
                          <a:srgbClr val="F7F7F7"/>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7F7F7"/>
                    </a:solidFill>
                  </a:tcPr>
                </a:tc>
                <a:extLst>
                  <a:ext uri="{0D108BD9-81ED-4DB2-BD59-A6C34878D82A}">
                    <a16:rowId xmlns:a16="http://schemas.microsoft.com/office/drawing/2014/main" val="210722027"/>
                  </a:ext>
                </a:extLst>
              </a:tr>
              <a:tr h="546538">
                <a:tc>
                  <a:txBody>
                    <a:bodyPr/>
                    <a:lstStyle/>
                    <a:p>
                      <a:pPr marL="40640" marR="130810">
                        <a:lnSpc>
                          <a:spcPct val="100000"/>
                        </a:lnSpc>
                        <a:spcBef>
                          <a:spcPts val="0"/>
                        </a:spcBef>
                        <a:spcAft>
                          <a:spcPts val="0"/>
                        </a:spcAft>
                      </a:pPr>
                      <a:r>
                        <a:rPr lang="en-US" sz="2000" b="1"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SLO2.</a:t>
                      </a:r>
                      <a:r>
                        <a:rPr lang="en-US" sz="2000" b="1" i="0" spc="-7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Identify, describe,</a:t>
                      </a:r>
                      <a:r>
                        <a:rPr lang="en-US" sz="2000" i="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define and/or</a:t>
                      </a:r>
                      <a:r>
                        <a:rPr lang="en-US" sz="2000" i="0" spc="-6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explain applications</a:t>
                      </a:r>
                      <a:r>
                        <a:rPr lang="en-US" sz="2000" i="0" spc="-6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of</a:t>
                      </a:r>
                      <a:r>
                        <a:rPr lang="en-US" sz="2000" i="0" spc="-6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AI</a:t>
                      </a:r>
                      <a:r>
                        <a:rPr lang="en-US" sz="2000" i="0" spc="-6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in multiple</a:t>
                      </a:r>
                      <a:r>
                        <a:rPr lang="en-US" sz="2000" i="0" spc="-55"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F1F1F1"/>
                          </a:highlight>
                          <a:latin typeface="Arial" panose="020B0604020202020204" pitchFamily="34" charset="0"/>
                          <a:ea typeface="Arial" panose="020B0604020202020204" pitchFamily="34" charset="0"/>
                          <a:cs typeface="Times New Roman" panose="02020603050405020304" pitchFamily="18" charset="0"/>
                        </a:rPr>
                        <a:t>domains.</a:t>
                      </a:r>
                      <a:endParaRPr lang="en-US" sz="2000" i="0" dirty="0">
                        <a:effectLst/>
                        <a:highlight>
                          <a:srgbClr val="F1F1F1"/>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1F1F1"/>
                    </a:solidFill>
                  </a:tcPr>
                </a:tc>
                <a:extLst>
                  <a:ext uri="{0D108BD9-81ED-4DB2-BD59-A6C34878D82A}">
                    <a16:rowId xmlns:a16="http://schemas.microsoft.com/office/drawing/2014/main" val="1177834609"/>
                  </a:ext>
                </a:extLst>
              </a:tr>
              <a:tr h="788276">
                <a:tc>
                  <a:txBody>
                    <a:bodyPr/>
                    <a:lstStyle/>
                    <a:p>
                      <a:pPr marL="40640" marR="38735">
                        <a:lnSpc>
                          <a:spcPct val="100000"/>
                        </a:lnSpc>
                        <a:spcBef>
                          <a:spcPts val="0"/>
                        </a:spcBef>
                        <a:spcAft>
                          <a:spcPts val="0"/>
                        </a:spcAft>
                      </a:pPr>
                      <a:r>
                        <a:rPr lang="en-US" sz="2000" b="1" i="0" spc="-2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SLO3.</a:t>
                      </a:r>
                      <a:r>
                        <a:rPr lang="en-US" sz="2000" b="1" i="0" spc="-8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 </a:t>
                      </a:r>
                      <a:r>
                        <a:rPr lang="en-US" sz="2000" i="0" spc="-2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Select</a:t>
                      </a:r>
                      <a:r>
                        <a:rPr lang="en-US" sz="2000" i="0" spc="-5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 </a:t>
                      </a:r>
                      <a:r>
                        <a:rPr lang="en-US" sz="2000" i="0" spc="-2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and/or </a:t>
                      </a:r>
                      <a:r>
                        <a:rPr lang="en-US" sz="2000" i="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utilize AI tools and </a:t>
                      </a:r>
                      <a:r>
                        <a:rPr lang="en-US" sz="2000" i="0" spc="-1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techniques </a:t>
                      </a:r>
                      <a:r>
                        <a:rPr lang="en-US" sz="2000" i="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appropriate to a specific</a:t>
                      </a:r>
                      <a:r>
                        <a:rPr lang="en-US" sz="2000" i="0" spc="-75"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context</a:t>
                      </a:r>
                      <a:r>
                        <a:rPr lang="en-US" sz="2000" i="0" spc="-6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and </a:t>
                      </a:r>
                      <a:r>
                        <a:rPr lang="en-US" sz="2000" i="0" spc="-10" dirty="0">
                          <a:solidFill>
                            <a:srgbClr val="000000"/>
                          </a:solidFill>
                          <a:effectLst/>
                          <a:highlight>
                            <a:srgbClr val="E8E8E8"/>
                          </a:highlight>
                          <a:latin typeface="Arial" panose="020B0604020202020204" pitchFamily="34" charset="0"/>
                          <a:ea typeface="Arial" panose="020B0604020202020204" pitchFamily="34" charset="0"/>
                          <a:cs typeface="Times New Roman" panose="02020603050405020304" pitchFamily="18" charset="0"/>
                        </a:rPr>
                        <a:t>application.</a:t>
                      </a:r>
                      <a:endParaRPr lang="en-US" sz="2000" i="0" dirty="0">
                        <a:effectLst/>
                        <a:highlight>
                          <a:srgbClr val="E8E8E8"/>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8E8E8"/>
                    </a:solidFill>
                  </a:tcPr>
                </a:tc>
                <a:extLst>
                  <a:ext uri="{0D108BD9-81ED-4DB2-BD59-A6C34878D82A}">
                    <a16:rowId xmlns:a16="http://schemas.microsoft.com/office/drawing/2014/main" val="4229496324"/>
                  </a:ext>
                </a:extLst>
              </a:tr>
              <a:tr h="704193">
                <a:tc>
                  <a:txBody>
                    <a:bodyPr/>
                    <a:lstStyle/>
                    <a:p>
                      <a:pPr marL="40640" marR="38735">
                        <a:lnSpc>
                          <a:spcPct val="100000"/>
                        </a:lnSpc>
                        <a:spcBef>
                          <a:spcPts val="0"/>
                        </a:spcBef>
                        <a:spcAft>
                          <a:spcPts val="0"/>
                        </a:spcAft>
                      </a:pPr>
                      <a:r>
                        <a:rPr lang="en-US" sz="2000" b="1" i="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SLO4.</a:t>
                      </a:r>
                      <a:r>
                        <a:rPr lang="en-US" sz="2000" b="1" i="0" spc="-7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Develop, apply,</a:t>
                      </a:r>
                      <a:r>
                        <a:rPr lang="en-US" sz="2000" i="0" spc="-55"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and/or evaluate</a:t>
                      </a:r>
                      <a:r>
                        <a:rPr lang="en-US" sz="2000" i="0" spc="-65"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contextually appropriate</a:t>
                      </a:r>
                      <a:r>
                        <a:rPr lang="en-US" sz="2000" i="0" spc="-55"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ethical frameworks to use across all aspects of </a:t>
                      </a:r>
                      <a:r>
                        <a:rPr lang="en-US" sz="2000" i="0" spc="-20" dirty="0">
                          <a:solidFill>
                            <a:srgbClr val="000000"/>
                          </a:solidFill>
                          <a:effectLst/>
                          <a:highlight>
                            <a:srgbClr val="DFDFDF"/>
                          </a:highlight>
                          <a:latin typeface="Arial" panose="020B0604020202020204" pitchFamily="34" charset="0"/>
                          <a:ea typeface="Arial" panose="020B0604020202020204" pitchFamily="34" charset="0"/>
                          <a:cs typeface="Times New Roman" panose="02020603050405020304" pitchFamily="18" charset="0"/>
                        </a:rPr>
                        <a:t>AI.</a:t>
                      </a:r>
                      <a:endParaRPr lang="en-US" sz="2000" i="0" dirty="0">
                        <a:effectLst/>
                        <a:highlight>
                          <a:srgbClr val="DFDFDF"/>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FDFDF"/>
                    </a:solidFill>
                  </a:tcPr>
                </a:tc>
                <a:extLst>
                  <a:ext uri="{0D108BD9-81ED-4DB2-BD59-A6C34878D82A}">
                    <a16:rowId xmlns:a16="http://schemas.microsoft.com/office/drawing/2014/main" val="429321247"/>
                  </a:ext>
                </a:extLst>
              </a:tr>
              <a:tr h="465225">
                <a:tc>
                  <a:txBody>
                    <a:bodyPr/>
                    <a:lstStyle/>
                    <a:p>
                      <a:pPr marL="40640" marR="86995">
                        <a:lnSpc>
                          <a:spcPct val="100000"/>
                        </a:lnSpc>
                        <a:spcBef>
                          <a:spcPts val="0"/>
                        </a:spcBef>
                        <a:spcAft>
                          <a:spcPts val="0"/>
                        </a:spcAft>
                      </a:pPr>
                      <a:r>
                        <a:rPr lang="en-US" sz="2000" b="1"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SLO5.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Assess the </a:t>
                      </a:r>
                      <a:r>
                        <a:rPr lang="en-US" sz="2000" i="0" spc="-1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context-specific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value</a:t>
                      </a:r>
                      <a:r>
                        <a:rPr lang="en-US" sz="2000" i="0" spc="-75"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or</a:t>
                      </a:r>
                      <a:r>
                        <a:rPr lang="en-US" sz="2000" i="0" spc="-6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quality</a:t>
                      </a:r>
                      <a:r>
                        <a:rPr lang="en-US" sz="2000" i="0" spc="-65"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of</a:t>
                      </a:r>
                      <a:r>
                        <a:rPr lang="en-US" sz="2000" i="0" spc="-6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AI tools</a:t>
                      </a:r>
                      <a:r>
                        <a:rPr lang="en-US" sz="2000" i="0" spc="-65"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and </a:t>
                      </a:r>
                      <a:r>
                        <a:rPr lang="en-US" sz="2000" i="0" spc="-10" dirty="0">
                          <a:solidFill>
                            <a:srgbClr val="000000"/>
                          </a:solidFill>
                          <a:effectLst/>
                          <a:highlight>
                            <a:srgbClr val="DEDEDE"/>
                          </a:highlight>
                          <a:latin typeface="Arial" panose="020B0604020202020204" pitchFamily="34" charset="0"/>
                          <a:ea typeface="Arial" panose="020B0604020202020204" pitchFamily="34" charset="0"/>
                          <a:cs typeface="Times New Roman" panose="02020603050405020304" pitchFamily="18" charset="0"/>
                        </a:rPr>
                        <a:t>applications.</a:t>
                      </a:r>
                      <a:endParaRPr lang="en-US" sz="2000" i="0" dirty="0">
                        <a:effectLst/>
                        <a:highlight>
                          <a:srgbClr val="DEDEDE"/>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EDEDE"/>
                    </a:solidFill>
                  </a:tcPr>
                </a:tc>
                <a:extLst>
                  <a:ext uri="{0D108BD9-81ED-4DB2-BD59-A6C34878D82A}">
                    <a16:rowId xmlns:a16="http://schemas.microsoft.com/office/drawing/2014/main" val="2433907607"/>
                  </a:ext>
                </a:extLst>
              </a:tr>
              <a:tr h="649103">
                <a:tc>
                  <a:txBody>
                    <a:bodyPr/>
                    <a:lstStyle/>
                    <a:p>
                      <a:pPr marL="40640" marR="43180">
                        <a:lnSpc>
                          <a:spcPct val="100000"/>
                        </a:lnSpc>
                        <a:spcBef>
                          <a:spcPts val="0"/>
                        </a:spcBef>
                        <a:spcAft>
                          <a:spcPts val="0"/>
                        </a:spcAft>
                      </a:pPr>
                      <a:r>
                        <a:rPr lang="en-US" sz="2000" b="1" i="0" spc="-1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SLO6.</a:t>
                      </a:r>
                      <a:r>
                        <a:rPr lang="en-US" sz="2000" b="1" i="0" spc="-7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 </a:t>
                      </a:r>
                      <a:r>
                        <a:rPr lang="en-US" sz="2000" i="0" spc="-1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Conceptualize </a:t>
                      </a:r>
                      <a:r>
                        <a:rPr lang="en-US" sz="2000" i="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and/or</a:t>
                      </a:r>
                      <a:r>
                        <a:rPr lang="en-US" sz="2000" i="0" spc="-75"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develop</a:t>
                      </a:r>
                      <a:r>
                        <a:rPr lang="en-US" sz="2000" i="0" spc="-6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tools, hardware,</a:t>
                      </a:r>
                      <a:r>
                        <a:rPr lang="en-US" sz="2000" i="0" spc="-55"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data, and/or</a:t>
                      </a:r>
                      <a:r>
                        <a:rPr lang="en-US" sz="2000" i="0" spc="-65"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 </a:t>
                      </a:r>
                      <a:r>
                        <a:rPr lang="en-US" sz="2000" i="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algorithms utilized in AI </a:t>
                      </a:r>
                      <a:r>
                        <a:rPr lang="en-US" sz="2000" i="0" spc="-10" dirty="0">
                          <a:solidFill>
                            <a:srgbClr val="000000"/>
                          </a:solidFill>
                          <a:effectLst/>
                          <a:highlight>
                            <a:srgbClr val="D9D9D9"/>
                          </a:highlight>
                          <a:latin typeface="Arial" panose="020B0604020202020204" pitchFamily="34" charset="0"/>
                          <a:ea typeface="Arial" panose="020B0604020202020204" pitchFamily="34" charset="0"/>
                          <a:cs typeface="Times New Roman" panose="02020603050405020304" pitchFamily="18" charset="0"/>
                        </a:rPr>
                        <a:t>solutions.</a:t>
                      </a:r>
                      <a:endParaRPr lang="en-US" sz="2000" i="0" dirty="0">
                        <a:effectLst/>
                        <a:highlight>
                          <a:srgbClr val="D9D9D9"/>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64283854"/>
                  </a:ext>
                </a:extLst>
              </a:tr>
            </a:tbl>
          </a:graphicData>
        </a:graphic>
      </p:graphicFrame>
    </p:spTree>
    <p:extLst>
      <p:ext uri="{BB962C8B-B14F-4D97-AF65-F5344CB8AC3E}">
        <p14:creationId xmlns:p14="http://schemas.microsoft.com/office/powerpoint/2010/main" val="153568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8FB7C0-97D1-A632-E001-A3DE91689581}"/>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E0DAC47-5925-A64A-AC7B-951692C5246D}"/>
              </a:ext>
            </a:extLst>
          </p:cNvPr>
          <p:cNvGrpSpPr/>
          <p:nvPr/>
        </p:nvGrpSpPr>
        <p:grpSpPr>
          <a:xfrm>
            <a:off x="-250156" y="0"/>
            <a:ext cx="2289125" cy="6858000"/>
            <a:chOff x="-350874" y="1"/>
            <a:chExt cx="2331655" cy="7767048"/>
          </a:xfrm>
        </p:grpSpPr>
        <p:sp>
          <p:nvSpPr>
            <p:cNvPr id="19" name="object 4">
              <a:extLst>
                <a:ext uri="{FF2B5EF4-FFF2-40B4-BE49-F238E27FC236}">
                  <a16:creationId xmlns:a16="http://schemas.microsoft.com/office/drawing/2014/main" id="{E87380E2-5ED7-334E-BD27-C00E213889A5}"/>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6819D6B7-D1F1-FB4C-B104-0736AC261081}"/>
                </a:ext>
              </a:extLst>
            </p:cNvPr>
            <p:cNvGrpSpPr/>
            <p:nvPr userDrawn="1"/>
          </p:nvGrpSpPr>
          <p:grpSpPr>
            <a:xfrm>
              <a:off x="-350874" y="1"/>
              <a:ext cx="2331655" cy="3180687"/>
              <a:chOff x="-343367" y="1"/>
              <a:chExt cx="2331655" cy="3180687"/>
            </a:xfrm>
          </p:grpSpPr>
          <p:sp>
            <p:nvSpPr>
              <p:cNvPr id="24" name="object 3">
                <a:extLst>
                  <a:ext uri="{FF2B5EF4-FFF2-40B4-BE49-F238E27FC236}">
                    <a16:creationId xmlns:a16="http://schemas.microsoft.com/office/drawing/2014/main" id="{070BB590-8D01-254C-9840-F9339801A23D}"/>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25" name="object 6">
                <a:extLst>
                  <a:ext uri="{FF2B5EF4-FFF2-40B4-BE49-F238E27FC236}">
                    <a16:creationId xmlns:a16="http://schemas.microsoft.com/office/drawing/2014/main" id="{38FE754B-B1CE-1944-A292-081EB32D55C2}"/>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1" name="Group 20">
              <a:extLst>
                <a:ext uri="{FF2B5EF4-FFF2-40B4-BE49-F238E27FC236}">
                  <a16:creationId xmlns:a16="http://schemas.microsoft.com/office/drawing/2014/main" id="{7C3F21CB-145A-4242-BD9A-E144F6A7326D}"/>
                </a:ext>
              </a:extLst>
            </p:cNvPr>
            <p:cNvGrpSpPr/>
            <p:nvPr userDrawn="1"/>
          </p:nvGrpSpPr>
          <p:grpSpPr>
            <a:xfrm flipV="1">
              <a:off x="-350874" y="4586362"/>
              <a:ext cx="2331655" cy="3180687"/>
              <a:chOff x="-343367" y="1"/>
              <a:chExt cx="2331655" cy="3180687"/>
            </a:xfrm>
          </p:grpSpPr>
          <p:sp>
            <p:nvSpPr>
              <p:cNvPr id="22" name="object 3">
                <a:extLst>
                  <a:ext uri="{FF2B5EF4-FFF2-40B4-BE49-F238E27FC236}">
                    <a16:creationId xmlns:a16="http://schemas.microsoft.com/office/drawing/2014/main" id="{181122B6-DF8D-8944-A32F-CA6D66F60140}"/>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3" name="object 6">
                <a:extLst>
                  <a:ext uri="{FF2B5EF4-FFF2-40B4-BE49-F238E27FC236}">
                    <a16:creationId xmlns:a16="http://schemas.microsoft.com/office/drawing/2014/main" id="{0933AA3F-2A73-C446-9B4B-F7DB30ABA16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F02CCF1B-32A7-AD47-B912-43C2A089F126}"/>
              </a:ext>
            </a:extLst>
          </p:cNvPr>
          <p:cNvSpPr>
            <a:spLocks noGrp="1"/>
          </p:cNvSpPr>
          <p:nvPr>
            <p:ph type="title"/>
          </p:nvPr>
        </p:nvSpPr>
        <p:spPr>
          <a:xfrm>
            <a:off x="720506" y="3188370"/>
            <a:ext cx="6041241" cy="802257"/>
          </a:xfrm>
        </p:spPr>
        <p:txBody>
          <a:bodyPr/>
          <a:lstStyle/>
          <a:p>
            <a:r>
              <a:rPr lang="en-US" sz="3600" dirty="0"/>
              <a:t>QEP Assessment</a:t>
            </a:r>
          </a:p>
        </p:txBody>
      </p:sp>
      <p:sp>
        <p:nvSpPr>
          <p:cNvPr id="4" name="Text Placeholder 3">
            <a:extLst>
              <a:ext uri="{FF2B5EF4-FFF2-40B4-BE49-F238E27FC236}">
                <a16:creationId xmlns:a16="http://schemas.microsoft.com/office/drawing/2014/main" id="{44B884EA-F8F4-DC4A-A821-1A8EAA88BB1D}"/>
              </a:ext>
            </a:extLst>
          </p:cNvPr>
          <p:cNvSpPr>
            <a:spLocks noGrp="1"/>
          </p:cNvSpPr>
          <p:nvPr>
            <p:ph type="body" sz="quarter" idx="17"/>
          </p:nvPr>
        </p:nvSpPr>
        <p:spPr>
          <a:xfrm>
            <a:off x="7272390" y="1404211"/>
            <a:ext cx="4076361" cy="499165"/>
          </a:xfrm>
        </p:spPr>
        <p:txBody>
          <a:bodyPr/>
          <a:lstStyle/>
          <a:p>
            <a:pPr marL="179388" indent="-179388">
              <a:spcAft>
                <a:spcPts val="0"/>
              </a:spcAft>
              <a:buFont typeface="Arial" panose="020B0604020202020204" pitchFamily="34" charset="0"/>
              <a:buChar char="•"/>
            </a:pPr>
            <a:r>
              <a:rPr lang="en-US" sz="2000" dirty="0">
                <a:solidFill>
                  <a:schemeClr val="bg1"/>
                </a:solidFill>
              </a:rPr>
              <a:t>Why and How we assess the QEP Goals and SLOs</a:t>
            </a:r>
          </a:p>
        </p:txBody>
      </p:sp>
      <p:sp>
        <p:nvSpPr>
          <p:cNvPr id="14" name="Rounded Rectangle 13">
            <a:extLst>
              <a:ext uri="{FF2B5EF4-FFF2-40B4-BE49-F238E27FC236}">
                <a16:creationId xmlns:a16="http://schemas.microsoft.com/office/drawing/2014/main" id="{500AD627-B48E-5C4A-AF17-8365CCBDE178}"/>
              </a:ext>
            </a:extLst>
          </p:cNvPr>
          <p:cNvSpPr/>
          <p:nvPr/>
        </p:nvSpPr>
        <p:spPr>
          <a:xfrm>
            <a:off x="7000761" y="694408"/>
            <a:ext cx="4523874" cy="1976873"/>
          </a:xfrm>
          <a:prstGeom prst="roundRect">
            <a:avLst>
              <a:gd name="adj" fmla="val 3233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F25BB33-054E-8E41-BB25-E044866ACC4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7</a:t>
            </a:fld>
            <a:endParaRPr lang="en-US" dirty="0">
              <a:solidFill>
                <a:srgbClr val="FFFFFF"/>
              </a:solidFill>
            </a:endParaRPr>
          </a:p>
        </p:txBody>
      </p:sp>
      <p:sp>
        <p:nvSpPr>
          <p:cNvPr id="5" name="TextBox 4">
            <a:extLst>
              <a:ext uri="{FF2B5EF4-FFF2-40B4-BE49-F238E27FC236}">
                <a16:creationId xmlns:a16="http://schemas.microsoft.com/office/drawing/2014/main" id="{BE46DEBD-9359-1D00-F69C-F681735DB6AD}"/>
              </a:ext>
            </a:extLst>
          </p:cNvPr>
          <p:cNvSpPr txBox="1"/>
          <p:nvPr/>
        </p:nvSpPr>
        <p:spPr>
          <a:xfrm>
            <a:off x="7309020" y="4186656"/>
            <a:ext cx="4744751" cy="1631216"/>
          </a:xfrm>
          <a:prstGeom prst="rect">
            <a:avLst/>
          </a:prstGeom>
          <a:noFill/>
          <a:ln>
            <a:solidFill>
              <a:schemeClr val="accent1"/>
            </a:solidFill>
          </a:ln>
        </p:spPr>
        <p:txBody>
          <a:bodyPr wrap="square" rtlCol="0">
            <a:spAutoFit/>
          </a:bodyPr>
          <a:lstStyle/>
          <a:p>
            <a:r>
              <a:rPr lang="en-US" sz="2000" dirty="0">
                <a:solidFill>
                  <a:schemeClr val="bg1"/>
                </a:solidFill>
              </a:rPr>
              <a:t>How: </a:t>
            </a:r>
          </a:p>
          <a:p>
            <a:pPr marL="285750" indent="-285750">
              <a:buFont typeface="Arial" panose="020B0604020202020204" pitchFamily="34" charset="0"/>
              <a:buChar char="•"/>
            </a:pPr>
            <a:r>
              <a:rPr lang="en-US" sz="2000" dirty="0">
                <a:solidFill>
                  <a:schemeClr val="bg1"/>
                </a:solidFill>
              </a:rPr>
              <a:t>QEP Goals and outputs focus on curricular activities</a:t>
            </a:r>
          </a:p>
          <a:p>
            <a:pPr marL="285750" indent="-285750">
              <a:buFont typeface="Arial" panose="020B0604020202020204" pitchFamily="34" charset="0"/>
              <a:buChar char="•"/>
            </a:pPr>
            <a:r>
              <a:rPr lang="en-US" sz="2000" dirty="0">
                <a:solidFill>
                  <a:schemeClr val="bg1"/>
                </a:solidFill>
              </a:rPr>
              <a:t>SLOs are assessed via a rubric associated with key assessments</a:t>
            </a:r>
          </a:p>
        </p:txBody>
      </p:sp>
      <p:sp>
        <p:nvSpPr>
          <p:cNvPr id="6" name="TextBox 5">
            <a:extLst>
              <a:ext uri="{FF2B5EF4-FFF2-40B4-BE49-F238E27FC236}">
                <a16:creationId xmlns:a16="http://schemas.microsoft.com/office/drawing/2014/main" id="{D3F5CC75-4069-1705-0167-025DF61BB620}"/>
              </a:ext>
            </a:extLst>
          </p:cNvPr>
          <p:cNvSpPr txBox="1"/>
          <p:nvPr/>
        </p:nvSpPr>
        <p:spPr>
          <a:xfrm>
            <a:off x="2370733" y="4186656"/>
            <a:ext cx="4744751" cy="1631216"/>
          </a:xfrm>
          <a:prstGeom prst="rect">
            <a:avLst/>
          </a:prstGeom>
          <a:noFill/>
          <a:ln>
            <a:solidFill>
              <a:schemeClr val="accent1"/>
            </a:solidFill>
          </a:ln>
        </p:spPr>
        <p:txBody>
          <a:bodyPr wrap="square" rtlCol="0">
            <a:spAutoFit/>
          </a:bodyPr>
          <a:lstStyle/>
          <a:p>
            <a:r>
              <a:rPr lang="en-US" sz="2000" dirty="0">
                <a:solidFill>
                  <a:schemeClr val="bg1"/>
                </a:solidFill>
              </a:rPr>
              <a:t>Why:</a:t>
            </a:r>
          </a:p>
          <a:p>
            <a:pPr marL="285750" indent="-285750">
              <a:buFont typeface="Arial" panose="020B0604020202020204" pitchFamily="34" charset="0"/>
              <a:buChar char="•"/>
            </a:pPr>
            <a:r>
              <a:rPr lang="en-US" sz="2000" dirty="0">
                <a:solidFill>
                  <a:schemeClr val="bg1"/>
                </a:solidFill>
              </a:rPr>
              <a:t>Institutional Assessment and Effectiveness System</a:t>
            </a:r>
          </a:p>
          <a:p>
            <a:pPr marL="285750" indent="-285750">
              <a:buFont typeface="Arial" panose="020B0604020202020204" pitchFamily="34" charset="0"/>
              <a:buChar char="•"/>
            </a:pPr>
            <a:r>
              <a:rPr lang="en-US" sz="2000" dirty="0">
                <a:solidFill>
                  <a:schemeClr val="bg1"/>
                </a:solidFill>
              </a:rPr>
              <a:t>Evaluation Processes</a:t>
            </a:r>
          </a:p>
          <a:p>
            <a:pPr marL="285750" indent="-285750">
              <a:buFont typeface="Arial" panose="020B0604020202020204" pitchFamily="34" charset="0"/>
              <a:buChar char="•"/>
            </a:pPr>
            <a:r>
              <a:rPr lang="en-US" sz="2000" dirty="0">
                <a:solidFill>
                  <a:schemeClr val="bg1"/>
                </a:solidFill>
              </a:rPr>
              <a:t>QEP Goals and SLO Assessment</a:t>
            </a:r>
          </a:p>
        </p:txBody>
      </p:sp>
    </p:spTree>
    <p:extLst>
      <p:ext uri="{BB962C8B-B14F-4D97-AF65-F5344CB8AC3E}">
        <p14:creationId xmlns:p14="http://schemas.microsoft.com/office/powerpoint/2010/main" val="59829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The Six SLO Rubrics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sp>
        <p:nvSpPr>
          <p:cNvPr id="4" name="Text Placeholder 3">
            <a:extLst>
              <a:ext uri="{FF2B5EF4-FFF2-40B4-BE49-F238E27FC236}">
                <a16:creationId xmlns:a16="http://schemas.microsoft.com/office/drawing/2014/main" id="{56A4E1AB-92DC-454B-A655-62BB10E8B22B}"/>
              </a:ext>
            </a:extLst>
          </p:cNvPr>
          <p:cNvSpPr>
            <a:spLocks noGrp="1"/>
          </p:cNvSpPr>
          <p:nvPr>
            <p:ph type="body" sz="quarter" idx="18"/>
          </p:nvPr>
        </p:nvSpPr>
        <p:spPr>
          <a:xfrm>
            <a:off x="574675" y="1412692"/>
            <a:ext cx="5521325" cy="413340"/>
          </a:xfrm>
        </p:spPr>
        <p:txBody>
          <a:bodyPr/>
          <a:lstStyle/>
          <a:p>
            <a:r>
              <a:rPr lang="en-US" dirty="0"/>
              <a:t>Rubric Design</a:t>
            </a:r>
          </a:p>
        </p:txBody>
      </p:sp>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20"/>
          </p:nvPr>
        </p:nvSpPr>
        <p:spPr>
          <a:xfrm>
            <a:off x="574675" y="2109204"/>
            <a:ext cx="5121275" cy="3327400"/>
          </a:xfrm>
        </p:spPr>
        <p:txBody>
          <a:bodyPr/>
          <a:lstStyle/>
          <a:p>
            <a:pPr marL="458788" marR="415925" lvl="0" indent="-342900" algn="l">
              <a:lnSpc>
                <a:spcPct val="103000"/>
              </a:lnSpc>
              <a:spcBef>
                <a:spcPts val="6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Holistic</a:t>
            </a:r>
            <a:r>
              <a:rPr lang="en-US" sz="2000" spc="-8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rubric</a:t>
            </a:r>
            <a:r>
              <a:rPr lang="en-US" sz="2000" spc="-75" dirty="0">
                <a:effectLst/>
                <a:latin typeface="Arial" panose="020B0604020202020204" pitchFamily="34" charset="0"/>
                <a:ea typeface="Arial" panose="020B0604020202020204" pitchFamily="34" charset="0"/>
              </a:rPr>
              <a:t> </a:t>
            </a:r>
          </a:p>
          <a:p>
            <a:pPr marL="914400" marR="415925" lvl="0" indent="-342900" algn="l">
              <a:lnSpc>
                <a:spcPct val="103000"/>
              </a:lnSpc>
              <a:spcBef>
                <a:spcPts val="6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a</a:t>
            </a:r>
            <a:r>
              <a:rPr lang="en-US" sz="2000" dirty="0">
                <a:effectLst/>
                <a:latin typeface="Arial" panose="020B0604020202020204" pitchFamily="34" charset="0"/>
                <a:ea typeface="Arial" panose="020B0604020202020204" pitchFamily="34" charset="0"/>
              </a:rPr>
              <a:t>llows</a:t>
            </a:r>
            <a:r>
              <a:rPr lang="en-US" sz="2000" spc="-5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autonomy</a:t>
            </a:r>
            <a:r>
              <a:rPr lang="en-US" sz="2000" spc="-6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in</a:t>
            </a:r>
            <a:r>
              <a:rPr lang="en-US" sz="2000" spc="-6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rating</a:t>
            </a:r>
          </a:p>
          <a:p>
            <a:pPr marL="914400" marR="415925" lvl="0" indent="-342900" algn="l">
              <a:lnSpc>
                <a:spcPct val="103000"/>
              </a:lnSpc>
              <a:spcBef>
                <a:spcPts val="6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accommodates</a:t>
            </a:r>
            <a:r>
              <a:rPr lang="en-US" sz="2000" spc="-6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discipline-specific</a:t>
            </a:r>
            <a:r>
              <a:rPr lang="en-US" sz="2000" spc="-5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skills</a:t>
            </a:r>
            <a:endParaRPr lang="en-US" sz="2000" spc="-60" dirty="0">
              <a:latin typeface="Arial" panose="020B0604020202020204" pitchFamily="34" charset="0"/>
              <a:ea typeface="Arial" panose="020B0604020202020204" pitchFamily="34" charset="0"/>
            </a:endParaRPr>
          </a:p>
          <a:p>
            <a:pPr marL="914400" marR="415925" lvl="0" indent="-342900" algn="l">
              <a:lnSpc>
                <a:spcPct val="103000"/>
              </a:lnSpc>
              <a:spcBef>
                <a:spcPts val="6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provides actionable data for institutional review and use for improvement</a:t>
            </a:r>
            <a:endParaRPr lang="en-US" sz="2000" spc="-75" dirty="0">
              <a:effectLst/>
              <a:latin typeface="Arial" panose="020B0604020202020204" pitchFamily="34" charset="0"/>
              <a:ea typeface="Arial" panose="020B0604020202020204" pitchFamily="34" charset="0"/>
            </a:endParaRPr>
          </a:p>
        </p:txBody>
      </p:sp>
      <p:sp>
        <p:nvSpPr>
          <p:cNvPr id="6" name="Text Placeholder 5">
            <a:extLst>
              <a:ext uri="{FF2B5EF4-FFF2-40B4-BE49-F238E27FC236}">
                <a16:creationId xmlns:a16="http://schemas.microsoft.com/office/drawing/2014/main" id="{C198DF09-4D90-674B-912C-9CA082445A91}"/>
              </a:ext>
            </a:extLst>
          </p:cNvPr>
          <p:cNvSpPr>
            <a:spLocks noGrp="1"/>
          </p:cNvSpPr>
          <p:nvPr>
            <p:ph type="body" sz="quarter" idx="21"/>
          </p:nvPr>
        </p:nvSpPr>
        <p:spPr>
          <a:xfrm>
            <a:off x="6760057" y="1412692"/>
            <a:ext cx="5431944" cy="341123"/>
          </a:xfrm>
        </p:spPr>
        <p:txBody>
          <a:bodyPr/>
          <a:lstStyle/>
          <a:p>
            <a:r>
              <a:rPr lang="en-US" sz="2800" dirty="0"/>
              <a:t>Achievement Levels</a:t>
            </a:r>
          </a:p>
        </p:txBody>
      </p:sp>
      <p:sp>
        <p:nvSpPr>
          <p:cNvPr id="7" name="Text Placeholder 6">
            <a:extLst>
              <a:ext uri="{FF2B5EF4-FFF2-40B4-BE49-F238E27FC236}">
                <a16:creationId xmlns:a16="http://schemas.microsoft.com/office/drawing/2014/main" id="{251B9E69-EF65-C74E-8F6E-3749B392D037}"/>
              </a:ext>
            </a:extLst>
          </p:cNvPr>
          <p:cNvSpPr>
            <a:spLocks noGrp="1"/>
          </p:cNvSpPr>
          <p:nvPr>
            <p:ph type="body" sz="quarter" idx="22"/>
          </p:nvPr>
        </p:nvSpPr>
        <p:spPr>
          <a:xfrm>
            <a:off x="6570870" y="2020094"/>
            <a:ext cx="4549775" cy="2817812"/>
          </a:xfrm>
        </p:spPr>
        <p:txBody>
          <a:bodyPr/>
          <a:lstStyle/>
          <a:p>
            <a:pPr marL="458788" marR="415925" lvl="0" indent="-342900" algn="l">
              <a:lnSpc>
                <a:spcPct val="103000"/>
              </a:lnSpc>
              <a:spcBef>
                <a:spcPts val="6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F</a:t>
            </a:r>
            <a:r>
              <a:rPr lang="en-US" sz="2000" dirty="0">
                <a:effectLst/>
                <a:latin typeface="Arial" panose="020B0604020202020204" pitchFamily="34" charset="0"/>
                <a:ea typeface="Arial" panose="020B0604020202020204" pitchFamily="34" charset="0"/>
              </a:rPr>
              <a:t>our</a:t>
            </a:r>
            <a:r>
              <a:rPr lang="en-US" sz="2000" spc="-50" dirty="0">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achievement</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levels</a:t>
            </a:r>
          </a:p>
          <a:p>
            <a:pPr marL="914400" marR="415925" lvl="1" indent="-342900">
              <a:lnSpc>
                <a:spcPct val="103000"/>
              </a:lnSpc>
              <a:spcBef>
                <a:spcPts val="60"/>
              </a:spcBef>
              <a:buFont typeface="Arial" panose="020B0604020202020204" pitchFamily="34" charset="0"/>
              <a:buChar char="•"/>
            </a:pPr>
            <a:r>
              <a:rPr lang="en-US" sz="2000" dirty="0">
                <a:effectLst/>
                <a:latin typeface="Arial" panose="020B0604020202020204" pitchFamily="34" charset="0"/>
                <a:ea typeface="Arial" panose="020B0604020202020204" pitchFamily="34" charset="0"/>
              </a:rPr>
              <a:t>(3)</a:t>
            </a:r>
            <a:r>
              <a:rPr lang="en-US" sz="2000" spc="-6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is</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the</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Target.</a:t>
            </a:r>
            <a:r>
              <a:rPr lang="en-US" sz="2000" spc="-80" dirty="0">
                <a:effectLst/>
                <a:latin typeface="Arial" panose="020B0604020202020204" pitchFamily="34" charset="0"/>
                <a:ea typeface="Arial" panose="020B0604020202020204" pitchFamily="34" charset="0"/>
              </a:rPr>
              <a:t> </a:t>
            </a:r>
          </a:p>
          <a:p>
            <a:pPr marL="914400" marR="415925" lvl="1" indent="-342900">
              <a:lnSpc>
                <a:spcPct val="103000"/>
              </a:lnSpc>
              <a:spcBef>
                <a:spcPts val="60"/>
              </a:spcBef>
              <a:buFont typeface="Arial" panose="020B0604020202020204" pitchFamily="34" charset="0"/>
              <a:buChar char="•"/>
            </a:pPr>
            <a:r>
              <a:rPr lang="en-US" sz="2000" dirty="0">
                <a:effectLst/>
                <a:latin typeface="Arial" panose="020B0604020202020204" pitchFamily="34" charset="0"/>
                <a:ea typeface="Arial" panose="020B0604020202020204" pitchFamily="34" charset="0"/>
              </a:rPr>
              <a:t>(4)</a:t>
            </a:r>
            <a:r>
              <a:rPr lang="en-US" sz="2000" spc="-6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exceeds</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the</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Target</a:t>
            </a:r>
          </a:p>
          <a:p>
            <a:pPr marL="914400" marR="415925" lvl="1" indent="-342900">
              <a:lnSpc>
                <a:spcPct val="103000"/>
              </a:lnSpc>
              <a:spcBef>
                <a:spcPts val="60"/>
              </a:spcBef>
              <a:buFont typeface="Arial" panose="020B0604020202020204" pitchFamily="34" charset="0"/>
              <a:buChar char="•"/>
            </a:pPr>
            <a:r>
              <a:rPr lang="en-US" sz="2000" dirty="0">
                <a:effectLst/>
                <a:latin typeface="Arial" panose="020B0604020202020204" pitchFamily="34" charset="0"/>
                <a:ea typeface="Arial" panose="020B0604020202020204" pitchFamily="34" charset="0"/>
              </a:rPr>
              <a:t>(2)</a:t>
            </a:r>
            <a:r>
              <a:rPr lang="en-US" sz="2000" spc="-1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or</a:t>
            </a:r>
            <a:r>
              <a:rPr lang="en-US" sz="2000" spc="-1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(1)</a:t>
            </a:r>
            <a:r>
              <a:rPr lang="en-US" sz="2000" spc="-1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below</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the</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Target</a:t>
            </a:r>
          </a:p>
        </p:txBody>
      </p:sp>
    </p:spTree>
    <p:extLst>
      <p:ext uri="{BB962C8B-B14F-4D97-AF65-F5344CB8AC3E}">
        <p14:creationId xmlns:p14="http://schemas.microsoft.com/office/powerpoint/2010/main" val="294304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FC32-AB9A-2A49-8B51-6A1319A8B099}"/>
              </a:ext>
            </a:extLst>
          </p:cNvPr>
          <p:cNvSpPr>
            <a:spLocks noGrp="1"/>
          </p:cNvSpPr>
          <p:nvPr>
            <p:ph type="title"/>
          </p:nvPr>
        </p:nvSpPr>
        <p:spPr/>
        <p:txBody>
          <a:bodyPr/>
          <a:lstStyle/>
          <a:p>
            <a:r>
              <a:rPr lang="en-US" dirty="0"/>
              <a:t>The Six SLO Rubrics</a:t>
            </a:r>
          </a:p>
        </p:txBody>
      </p:sp>
      <p:sp>
        <p:nvSpPr>
          <p:cNvPr id="3" name="Text Placeholder 2">
            <a:extLst>
              <a:ext uri="{FF2B5EF4-FFF2-40B4-BE49-F238E27FC236}">
                <a16:creationId xmlns:a16="http://schemas.microsoft.com/office/drawing/2014/main" id="{E7402E1B-24D5-9946-88D9-ACDA83817C20}"/>
              </a:ext>
            </a:extLst>
          </p:cNvPr>
          <p:cNvSpPr>
            <a:spLocks noGrp="1"/>
          </p:cNvSpPr>
          <p:nvPr>
            <p:ph type="body" sz="quarter" idx="17"/>
          </p:nvPr>
        </p:nvSpPr>
        <p:spPr/>
        <p:txBody>
          <a:bodyPr/>
          <a:lstStyle/>
          <a:p>
            <a:r>
              <a:rPr lang="en-US" dirty="0"/>
              <a:t>QEP Assessment</a:t>
            </a:r>
          </a:p>
        </p:txBody>
      </p:sp>
      <p:pic>
        <p:nvPicPr>
          <p:cNvPr id="14" name="Picture 13">
            <a:extLst>
              <a:ext uri="{FF2B5EF4-FFF2-40B4-BE49-F238E27FC236}">
                <a16:creationId xmlns:a16="http://schemas.microsoft.com/office/drawing/2014/main" id="{7B51A2A3-6E89-1B30-157D-4A7C1B6FF33A}"/>
              </a:ext>
            </a:extLst>
          </p:cNvPr>
          <p:cNvPicPr>
            <a:picLocks noChangeAspect="1"/>
          </p:cNvPicPr>
          <p:nvPr/>
        </p:nvPicPr>
        <p:blipFill rotWithShape="1">
          <a:blip r:embed="rId3"/>
          <a:srcRect l="6404" r="5768" b="2286"/>
          <a:stretch/>
        </p:blipFill>
        <p:spPr>
          <a:xfrm>
            <a:off x="2752389" y="435564"/>
            <a:ext cx="9008687" cy="6259024"/>
          </a:xfrm>
          <a:prstGeom prst="rect">
            <a:avLst/>
          </a:prstGeom>
          <a:solidFill>
            <a:srgbClr val="FFFFFF"/>
          </a:solidFill>
        </p:spPr>
      </p:pic>
    </p:spTree>
    <p:extLst>
      <p:ext uri="{BB962C8B-B14F-4D97-AF65-F5344CB8AC3E}">
        <p14:creationId xmlns:p14="http://schemas.microsoft.com/office/powerpoint/2010/main" val="979860036"/>
      </p:ext>
    </p:extLst>
  </p:cSld>
  <p:clrMapOvr>
    <a:masterClrMapping/>
  </p:clrMapOvr>
</p:sld>
</file>

<file path=ppt/theme/theme1.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9772BD9-1103-5B43-A0EC-CFF5C49EEEE3}" vid="{17207039-F6B7-1243-B91A-D288F7F30F3F}"/>
    </a:ext>
  </a:extLst>
</a:theme>
</file>

<file path=ppt/theme/theme2.xml><?xml version="1.0" encoding="utf-8"?>
<a:theme xmlns:a="http://schemas.openxmlformats.org/drawingml/2006/main" name="UFTheme1">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FTheme1" id="{77B19D41-CC09-4A4B-835D-F3B085C21DE9}" vid="{609E2AFE-1359-4F38-9A32-68E50581CA44}"/>
    </a:ext>
  </a:extLst>
</a:theme>
</file>

<file path=ppt/theme/theme3.xml><?xml version="1.0" encoding="utf-8"?>
<a:theme xmlns:a="http://schemas.openxmlformats.org/drawingml/2006/main" name="1_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9772BD9-1103-5B43-A0EC-CFF5C49EEEE3}" vid="{17207039-F6B7-1243-B91A-D288F7F30F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3919</TotalTime>
  <Words>2857</Words>
  <Application>Microsoft Office PowerPoint</Application>
  <PresentationFormat>Widescreen</PresentationFormat>
  <Paragraphs>299</Paragraphs>
  <Slides>16</Slides>
  <Notes>16</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16</vt:i4>
      </vt:variant>
    </vt:vector>
  </HeadingPairs>
  <TitlesOfParts>
    <vt:vector size="39" baseType="lpstr">
      <vt:lpstr>-apple-system</vt:lpstr>
      <vt:lpstr>Arial</vt:lpstr>
      <vt:lpstr>Calibri</vt:lpstr>
      <vt:lpstr>Gentona</vt:lpstr>
      <vt:lpstr>Gentona</vt:lpstr>
      <vt:lpstr>Gentona Bold</vt:lpstr>
      <vt:lpstr>Gentona Book</vt:lpstr>
      <vt:lpstr>Gentona Light</vt:lpstr>
      <vt:lpstr>Gentona Medium</vt:lpstr>
      <vt:lpstr>Gentona Medium Italic</vt:lpstr>
      <vt:lpstr>Gentona SemiBold Italic</vt:lpstr>
      <vt:lpstr>Lucida Sans</vt:lpstr>
      <vt:lpstr>Obviously Extd Blck</vt:lpstr>
      <vt:lpstr>Obviously Extd Medi</vt:lpstr>
      <vt:lpstr>Obviously Wide Blck</vt:lpstr>
      <vt:lpstr>Obviously Wide Bold</vt:lpstr>
      <vt:lpstr>Obviously Wide Lght</vt:lpstr>
      <vt:lpstr>Obviously Wide Medi</vt:lpstr>
      <vt:lpstr>Obviously Wide Semi</vt:lpstr>
      <vt:lpstr>Obviously-WideLghtItalic</vt:lpstr>
      <vt:lpstr>Streamlined Momentum</vt:lpstr>
      <vt:lpstr>UFTheme1</vt:lpstr>
      <vt:lpstr>1_Streamlined Momentum</vt:lpstr>
      <vt:lpstr>UF QEP Assessment Orientation</vt:lpstr>
      <vt:lpstr>Overview of Today’s Meeting</vt:lpstr>
      <vt:lpstr>QEP Brief Overview</vt:lpstr>
      <vt:lpstr>Quality Enhancement Plan: AI Across the Curriculum</vt:lpstr>
      <vt:lpstr>Quality Enhancement Plan: AI Across the Curriculum</vt:lpstr>
      <vt:lpstr>Quality Enhancement Plan: AI Across the Curriculum</vt:lpstr>
      <vt:lpstr>QEP Assessment</vt:lpstr>
      <vt:lpstr>The Six SLO Rubrics</vt:lpstr>
      <vt:lpstr>The Six SLO Rubrics</vt:lpstr>
      <vt:lpstr>PowerPoint Presentation</vt:lpstr>
      <vt:lpstr>Process</vt:lpstr>
      <vt:lpstr>Information for Students</vt:lpstr>
      <vt:lpstr>Information for Students</vt:lpstr>
      <vt:lpstr>Additional Resources</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POWER POINTS</dc:title>
  <dc:creator>Leite, Maria Cristina</dc:creator>
  <cp:lastModifiedBy>Reviewer</cp:lastModifiedBy>
  <cp:revision>46</cp:revision>
  <dcterms:created xsi:type="dcterms:W3CDTF">2023-06-23T12:23:32Z</dcterms:created>
  <dcterms:modified xsi:type="dcterms:W3CDTF">2024-10-21T14:49:58Z</dcterms:modified>
</cp:coreProperties>
</file>